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7" r:id="rId2"/>
    <p:sldMasterId id="2147483734" r:id="rId3"/>
    <p:sldMasterId id="2147483777" r:id="rId4"/>
    <p:sldMasterId id="2147483791" r:id="rId5"/>
    <p:sldMasterId id="2147483813" r:id="rId6"/>
    <p:sldMasterId id="2147483833" r:id="rId7"/>
    <p:sldMasterId id="2147483851" r:id="rId8"/>
    <p:sldMasterId id="2147483878" r:id="rId9"/>
  </p:sldMasterIdLst>
  <p:notesMasterIdLst>
    <p:notesMasterId r:id="rId47"/>
  </p:notesMasterIdLst>
  <p:sldIdLst>
    <p:sldId id="4588" r:id="rId10"/>
    <p:sldId id="4589" r:id="rId11"/>
    <p:sldId id="4516" r:id="rId12"/>
    <p:sldId id="2072" r:id="rId13"/>
    <p:sldId id="4590" r:id="rId14"/>
    <p:sldId id="4591" r:id="rId15"/>
    <p:sldId id="8395" r:id="rId16"/>
    <p:sldId id="4529" r:id="rId17"/>
    <p:sldId id="8398" r:id="rId18"/>
    <p:sldId id="8399" r:id="rId19"/>
    <p:sldId id="8400" r:id="rId20"/>
    <p:sldId id="8402" r:id="rId21"/>
    <p:sldId id="8403" r:id="rId22"/>
    <p:sldId id="8405" r:id="rId23"/>
    <p:sldId id="8401" r:id="rId24"/>
    <p:sldId id="1502" r:id="rId25"/>
    <p:sldId id="1564" r:id="rId26"/>
    <p:sldId id="1641" r:id="rId27"/>
    <p:sldId id="1565" r:id="rId28"/>
    <p:sldId id="1756" r:id="rId29"/>
    <p:sldId id="8396" r:id="rId30"/>
    <p:sldId id="8407" r:id="rId31"/>
    <p:sldId id="582" r:id="rId32"/>
    <p:sldId id="1635" r:id="rId33"/>
    <p:sldId id="1643" r:id="rId34"/>
    <p:sldId id="1636" r:id="rId35"/>
    <p:sldId id="1637" r:id="rId36"/>
    <p:sldId id="1638" r:id="rId37"/>
    <p:sldId id="1642" r:id="rId38"/>
    <p:sldId id="1645" r:id="rId39"/>
    <p:sldId id="1644" r:id="rId40"/>
    <p:sldId id="1646" r:id="rId41"/>
    <p:sldId id="1647" r:id="rId42"/>
    <p:sldId id="1650" r:id="rId43"/>
    <p:sldId id="264" r:id="rId44"/>
    <p:sldId id="574" r:id="rId45"/>
    <p:sldId id="839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263C03E-E9C5-47C9-BB03-770258BEC8E5}">
          <p14:sldIdLst>
            <p14:sldId id="4588"/>
            <p14:sldId id="4589"/>
          </p14:sldIdLst>
        </p14:section>
        <p14:section name="Migration intro" id="{5A49F32C-F496-4F68-97B3-88F6383477D1}">
          <p14:sldIdLst>
            <p14:sldId id="4516"/>
            <p14:sldId id="2072"/>
            <p14:sldId id="4590"/>
            <p14:sldId id="4591"/>
          </p14:sldIdLst>
        </p14:section>
        <p14:section name="Azure Migrate" id="{055748FE-F951-4098-A3CB-B62FED463A6F}">
          <p14:sldIdLst>
            <p14:sldId id="8395"/>
            <p14:sldId id="4529"/>
            <p14:sldId id="8398"/>
            <p14:sldId id="8399"/>
            <p14:sldId id="8400"/>
            <p14:sldId id="8402"/>
            <p14:sldId id="8403"/>
            <p14:sldId id="8405"/>
            <p14:sldId id="8401"/>
          </p14:sldIdLst>
        </p14:section>
        <p14:section name="ASR" id="{08874DEF-EB8E-4AD0-B944-749FD941BFF8}">
          <p14:sldIdLst>
            <p14:sldId id="1502"/>
            <p14:sldId id="1564"/>
            <p14:sldId id="1641"/>
            <p14:sldId id="1565"/>
            <p14:sldId id="1756"/>
            <p14:sldId id="8396"/>
            <p14:sldId id="8407"/>
          </p14:sldIdLst>
        </p14:section>
        <p14:section name="WAC" id="{37CB9B14-93A7-4D2E-A806-76E3D7B985AA}">
          <p14:sldIdLst>
            <p14:sldId id="582"/>
            <p14:sldId id="1635"/>
            <p14:sldId id="1643"/>
            <p14:sldId id="1636"/>
            <p14:sldId id="1637"/>
            <p14:sldId id="1638"/>
            <p14:sldId id="1642"/>
            <p14:sldId id="1645"/>
            <p14:sldId id="1644"/>
            <p14:sldId id="1646"/>
            <p14:sldId id="1647"/>
            <p14:sldId id="1650"/>
            <p14:sldId id="264"/>
            <p14:sldId id="574"/>
          </p14:sldIdLst>
        </p14:section>
        <p14:section name="Finish" id="{56DCC2E4-B868-4A1F-B67D-303040663196}">
          <p14:sldIdLst>
            <p14:sldId id="839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A48C05-1E55-4956-BFAA-5FBF99870F45}" v="132" dt="2019-03-29T17:24:40.8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3" d="100"/>
          <a:sy n="103" d="100"/>
        </p:scale>
        <p:origin x="9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Lean" userId="60efe49c-fdb2-479d-bd36-260f4732f51a" providerId="ADAL" clId="{C9A48C05-1E55-4956-BFAA-5FBF99870F45}"/>
    <pc:docChg chg="undo custSel addSld delSld modSld sldOrd delSection modSection">
      <pc:chgData name="Sarah Lean" userId="60efe49c-fdb2-479d-bd36-260f4732f51a" providerId="ADAL" clId="{C9A48C05-1E55-4956-BFAA-5FBF99870F45}" dt="2019-03-29T17:24:40.859" v="493"/>
      <pc:docMkLst>
        <pc:docMk/>
      </pc:docMkLst>
      <pc:sldChg chg="del">
        <pc:chgData name="Sarah Lean" userId="60efe49c-fdb2-479d-bd36-260f4732f51a" providerId="ADAL" clId="{C9A48C05-1E55-4956-BFAA-5FBF99870F45}" dt="2019-03-29T17:11:36.103" v="267" actId="2696"/>
        <pc:sldMkLst>
          <pc:docMk/>
          <pc:sldMk cId="2016402954" sldId="267"/>
        </pc:sldMkLst>
      </pc:sldChg>
      <pc:sldChg chg="modSp add ord">
        <pc:chgData name="Sarah Lean" userId="60efe49c-fdb2-479d-bd36-260f4732f51a" providerId="ADAL" clId="{C9A48C05-1E55-4956-BFAA-5FBF99870F45}" dt="2019-03-29T17:10:17.072" v="259"/>
        <pc:sldMkLst>
          <pc:docMk/>
          <pc:sldMk cId="3788647698" sldId="1502"/>
        </pc:sldMkLst>
        <pc:spChg chg="mod">
          <ac:chgData name="Sarah Lean" userId="60efe49c-fdb2-479d-bd36-260f4732f51a" providerId="ADAL" clId="{C9A48C05-1E55-4956-BFAA-5FBF99870F45}" dt="2019-03-29T16:30:50.252" v="72" actId="20577"/>
          <ac:spMkLst>
            <pc:docMk/>
            <pc:sldMk cId="3788647698" sldId="1502"/>
            <ac:spMk id="4" creationId="{00000000-0000-0000-0000-000000000000}"/>
          </ac:spMkLst>
        </pc:spChg>
      </pc:sldChg>
      <pc:sldChg chg="delSp modSp add ord">
        <pc:chgData name="Sarah Lean" userId="60efe49c-fdb2-479d-bd36-260f4732f51a" providerId="ADAL" clId="{C9A48C05-1E55-4956-BFAA-5FBF99870F45}" dt="2019-03-29T17:10:17.072" v="259"/>
        <pc:sldMkLst>
          <pc:docMk/>
          <pc:sldMk cId="2455262444" sldId="1564"/>
        </pc:sldMkLst>
        <pc:spChg chg="mod">
          <ac:chgData name="Sarah Lean" userId="60efe49c-fdb2-479d-bd36-260f4732f51a" providerId="ADAL" clId="{C9A48C05-1E55-4956-BFAA-5FBF99870F45}" dt="2019-03-29T16:37:56.995" v="99" actId="20577"/>
          <ac:spMkLst>
            <pc:docMk/>
            <pc:sldMk cId="2455262444" sldId="1564"/>
            <ac:spMk id="2" creationId="{46C92E42-A73A-45C2-9AB1-3FA3142D4E54}"/>
          </ac:spMkLst>
        </pc:spChg>
        <pc:spChg chg="mod">
          <ac:chgData name="Sarah Lean" userId="60efe49c-fdb2-479d-bd36-260f4732f51a" providerId="ADAL" clId="{C9A48C05-1E55-4956-BFAA-5FBF99870F45}" dt="2019-03-29T16:38:38.958" v="107" actId="20577"/>
          <ac:spMkLst>
            <pc:docMk/>
            <pc:sldMk cId="2455262444" sldId="1564"/>
            <ac:spMk id="114" creationId="{CA1E3DDF-F493-4E70-95A4-23FB15B75C5E}"/>
          </ac:spMkLst>
        </pc:spChg>
        <pc:spChg chg="del">
          <ac:chgData name="Sarah Lean" userId="60efe49c-fdb2-479d-bd36-260f4732f51a" providerId="ADAL" clId="{C9A48C05-1E55-4956-BFAA-5FBF99870F45}" dt="2019-03-29T16:38:41.643" v="108" actId="478"/>
          <ac:spMkLst>
            <pc:docMk/>
            <pc:sldMk cId="2455262444" sldId="1564"/>
            <ac:spMk id="130" creationId="{E6FDC7F8-0858-4367-9E60-D2A875108B29}"/>
          </ac:spMkLst>
        </pc:spChg>
      </pc:sldChg>
      <pc:sldChg chg="addSp modSp add ord">
        <pc:chgData name="Sarah Lean" userId="60efe49c-fdb2-479d-bd36-260f4732f51a" providerId="ADAL" clId="{C9A48C05-1E55-4956-BFAA-5FBF99870F45}" dt="2019-03-29T17:10:17.072" v="259"/>
        <pc:sldMkLst>
          <pc:docMk/>
          <pc:sldMk cId="4086670919" sldId="1565"/>
        </pc:sldMkLst>
        <pc:spChg chg="add mod">
          <ac:chgData name="Sarah Lean" userId="60efe49c-fdb2-479d-bd36-260f4732f51a" providerId="ADAL" clId="{C9A48C05-1E55-4956-BFAA-5FBF99870F45}" dt="2019-03-29T16:55:57.083" v="156" actId="108"/>
          <ac:spMkLst>
            <pc:docMk/>
            <pc:sldMk cId="4086670919" sldId="1565"/>
            <ac:spMk id="2" creationId="{460FC158-3B89-4189-A5FC-5CE16745D452}"/>
          </ac:spMkLst>
        </pc:spChg>
        <pc:spChg chg="mod">
          <ac:chgData name="Sarah Lean" userId="60efe49c-fdb2-479d-bd36-260f4732f51a" providerId="ADAL" clId="{C9A48C05-1E55-4956-BFAA-5FBF99870F45}" dt="2019-03-29T16:39:12.249" v="150" actId="20577"/>
          <ac:spMkLst>
            <pc:docMk/>
            <pc:sldMk cId="4086670919" sldId="1565"/>
            <ac:spMk id="142" creationId="{D34478AD-5E54-4924-A0F2-F444B66E2832}"/>
          </ac:spMkLst>
        </pc:spChg>
      </pc:sldChg>
      <pc:sldChg chg="modSp add ord">
        <pc:chgData name="Sarah Lean" userId="60efe49c-fdb2-479d-bd36-260f4732f51a" providerId="ADAL" clId="{C9A48C05-1E55-4956-BFAA-5FBF99870F45}" dt="2019-03-29T17:10:17.072" v="259"/>
        <pc:sldMkLst>
          <pc:docMk/>
          <pc:sldMk cId="83832672" sldId="1641"/>
        </pc:sldMkLst>
        <pc:spChg chg="mod">
          <ac:chgData name="Sarah Lean" userId="60efe49c-fdb2-479d-bd36-260f4732f51a" providerId="ADAL" clId="{C9A48C05-1E55-4956-BFAA-5FBF99870F45}" dt="2019-03-29T16:38:55.906" v="120" actId="20577"/>
          <ac:spMkLst>
            <pc:docMk/>
            <pc:sldMk cId="83832672" sldId="1641"/>
            <ac:spMk id="142" creationId="{D34478AD-5E54-4924-A0F2-F444B66E2832}"/>
          </ac:spMkLst>
        </pc:spChg>
      </pc:sldChg>
      <pc:sldChg chg="add ord">
        <pc:chgData name="Sarah Lean" userId="60efe49c-fdb2-479d-bd36-260f4732f51a" providerId="ADAL" clId="{C9A48C05-1E55-4956-BFAA-5FBF99870F45}" dt="2019-03-29T17:10:17.072" v="259"/>
        <pc:sldMkLst>
          <pc:docMk/>
          <pc:sldMk cId="3872906107" sldId="1756"/>
        </pc:sldMkLst>
      </pc:sldChg>
      <pc:sldChg chg="modSp del">
        <pc:chgData name="Sarah Lean" userId="60efe49c-fdb2-479d-bd36-260f4732f51a" providerId="ADAL" clId="{C9A48C05-1E55-4956-BFAA-5FBF99870F45}" dt="2019-03-29T17:11:36.576" v="268" actId="2696"/>
        <pc:sldMkLst>
          <pc:docMk/>
          <pc:sldMk cId="4067372165" sldId="4573"/>
        </pc:sldMkLst>
        <pc:spChg chg="mod">
          <ac:chgData name="Sarah Lean" userId="60efe49c-fdb2-479d-bd36-260f4732f51a" providerId="ADAL" clId="{C9A48C05-1E55-4956-BFAA-5FBF99870F45}" dt="2019-03-29T17:10:44.350" v="261" actId="120"/>
          <ac:spMkLst>
            <pc:docMk/>
            <pc:sldMk cId="4067372165" sldId="4573"/>
            <ac:spMk id="2" creationId="{931FA41E-4539-44E5-B1B1-B1F51C176F6D}"/>
          </ac:spMkLst>
        </pc:spChg>
      </pc:sldChg>
      <pc:sldChg chg="del">
        <pc:chgData name="Sarah Lean" userId="60efe49c-fdb2-479d-bd36-260f4732f51a" providerId="ADAL" clId="{C9A48C05-1E55-4956-BFAA-5FBF99870F45}" dt="2019-03-29T17:11:37.137" v="269" actId="2696"/>
        <pc:sldMkLst>
          <pc:docMk/>
          <pc:sldMk cId="1057092487" sldId="4575"/>
        </pc:sldMkLst>
      </pc:sldChg>
      <pc:sldChg chg="del">
        <pc:chgData name="Sarah Lean" userId="60efe49c-fdb2-479d-bd36-260f4732f51a" providerId="ADAL" clId="{C9A48C05-1E55-4956-BFAA-5FBF99870F45}" dt="2019-03-29T17:11:38.272" v="270" actId="2696"/>
        <pc:sldMkLst>
          <pc:docMk/>
          <pc:sldMk cId="1271521227" sldId="4576"/>
        </pc:sldMkLst>
      </pc:sldChg>
      <pc:sldChg chg="modSp">
        <pc:chgData name="Sarah Lean" userId="60efe49c-fdb2-479d-bd36-260f4732f51a" providerId="ADAL" clId="{C9A48C05-1E55-4956-BFAA-5FBF99870F45}" dt="2019-03-29T09:14:40.102" v="27" actId="20577"/>
        <pc:sldMkLst>
          <pc:docMk/>
          <pc:sldMk cId="1591264815" sldId="4588"/>
        </pc:sldMkLst>
        <pc:spChg chg="mod">
          <ac:chgData name="Sarah Lean" userId="60efe49c-fdb2-479d-bd36-260f4732f51a" providerId="ADAL" clId="{C9A48C05-1E55-4956-BFAA-5FBF99870F45}" dt="2019-03-29T09:14:40.102" v="27" actId="20577"/>
          <ac:spMkLst>
            <pc:docMk/>
            <pc:sldMk cId="1591264815" sldId="4588"/>
            <ac:spMk id="6" creationId="{ACBB8B40-F3D1-4331-B430-E127860A693D}"/>
          </ac:spMkLst>
        </pc:spChg>
      </pc:sldChg>
      <pc:sldChg chg="add">
        <pc:chgData name="Sarah Lean" userId="60efe49c-fdb2-479d-bd36-260f4732f51a" providerId="ADAL" clId="{C9A48C05-1E55-4956-BFAA-5FBF99870F45}" dt="2019-03-29T09:14:33.328" v="0"/>
        <pc:sldMkLst>
          <pc:docMk/>
          <pc:sldMk cId="2758028883" sldId="4590"/>
        </pc:sldMkLst>
      </pc:sldChg>
      <pc:sldChg chg="del">
        <pc:chgData name="Sarah Lean" userId="60efe49c-fdb2-479d-bd36-260f4732f51a" providerId="ADAL" clId="{C9A48C05-1E55-4956-BFAA-5FBF99870F45}" dt="2019-03-29T17:11:30.821" v="263" actId="2696"/>
        <pc:sldMkLst>
          <pc:docMk/>
          <pc:sldMk cId="435576713" sldId="4592"/>
        </pc:sldMkLst>
      </pc:sldChg>
      <pc:sldChg chg="del">
        <pc:chgData name="Sarah Lean" userId="60efe49c-fdb2-479d-bd36-260f4732f51a" providerId="ADAL" clId="{C9A48C05-1E55-4956-BFAA-5FBF99870F45}" dt="2019-03-29T17:11:34.594" v="264" actId="2696"/>
        <pc:sldMkLst>
          <pc:docMk/>
          <pc:sldMk cId="1425841383" sldId="4593"/>
        </pc:sldMkLst>
      </pc:sldChg>
      <pc:sldChg chg="del setBg">
        <pc:chgData name="Sarah Lean" userId="60efe49c-fdb2-479d-bd36-260f4732f51a" providerId="ADAL" clId="{C9A48C05-1E55-4956-BFAA-5FBF99870F45}" dt="2019-03-29T17:11:35.205" v="265" actId="2696"/>
        <pc:sldMkLst>
          <pc:docMk/>
          <pc:sldMk cId="4091455604" sldId="4594"/>
        </pc:sldMkLst>
      </pc:sldChg>
      <pc:sldChg chg="del">
        <pc:chgData name="Sarah Lean" userId="60efe49c-fdb2-479d-bd36-260f4732f51a" providerId="ADAL" clId="{C9A48C05-1E55-4956-BFAA-5FBF99870F45}" dt="2019-03-29T17:11:35.629" v="266" actId="2696"/>
        <pc:sldMkLst>
          <pc:docMk/>
          <pc:sldMk cId="2838088763" sldId="8394"/>
        </pc:sldMkLst>
      </pc:sldChg>
      <pc:sldChg chg="modSp add ord">
        <pc:chgData name="Sarah Lean" userId="60efe49c-fdb2-479d-bd36-260f4732f51a" providerId="ADAL" clId="{C9A48C05-1E55-4956-BFAA-5FBF99870F45}" dt="2019-03-29T16:31:28.086" v="89" actId="2711"/>
        <pc:sldMkLst>
          <pc:docMk/>
          <pc:sldMk cId="2722293214" sldId="8395"/>
        </pc:sldMkLst>
        <pc:spChg chg="mod">
          <ac:chgData name="Sarah Lean" userId="60efe49c-fdb2-479d-bd36-260f4732f51a" providerId="ADAL" clId="{C9A48C05-1E55-4956-BFAA-5FBF99870F45}" dt="2019-03-29T16:31:28.086" v="89" actId="2711"/>
          <ac:spMkLst>
            <pc:docMk/>
            <pc:sldMk cId="2722293214" sldId="8395"/>
            <ac:spMk id="4" creationId="{00000000-0000-0000-0000-000000000000}"/>
          </ac:spMkLst>
        </pc:spChg>
      </pc:sldChg>
      <pc:sldChg chg="addSp delSp modSp add ord">
        <pc:chgData name="Sarah Lean" userId="60efe49c-fdb2-479d-bd36-260f4732f51a" providerId="ADAL" clId="{C9A48C05-1E55-4956-BFAA-5FBF99870F45}" dt="2019-03-29T17:10:17.072" v="259"/>
        <pc:sldMkLst>
          <pc:docMk/>
          <pc:sldMk cId="881660219" sldId="8396"/>
        </pc:sldMkLst>
        <pc:spChg chg="mod">
          <ac:chgData name="Sarah Lean" userId="60efe49c-fdb2-479d-bd36-260f4732f51a" providerId="ADAL" clId="{C9A48C05-1E55-4956-BFAA-5FBF99870F45}" dt="2019-03-29T16:56:40.427" v="164" actId="20577"/>
          <ac:spMkLst>
            <pc:docMk/>
            <pc:sldMk cId="881660219" sldId="8396"/>
            <ac:spMk id="2" creationId="{D201371F-287E-4090-B6CE-6A00947A6774}"/>
          </ac:spMkLst>
        </pc:spChg>
        <pc:spChg chg="add mod">
          <ac:chgData name="Sarah Lean" userId="60efe49c-fdb2-479d-bd36-260f4732f51a" providerId="ADAL" clId="{C9A48C05-1E55-4956-BFAA-5FBF99870F45}" dt="2019-03-29T16:57:27.622" v="183" actId="208"/>
          <ac:spMkLst>
            <pc:docMk/>
            <pc:sldMk cId="881660219" sldId="8396"/>
            <ac:spMk id="3" creationId="{D87EF385-B98B-493C-8FF9-708B500C2A89}"/>
          </ac:spMkLst>
        </pc:spChg>
        <pc:spChg chg="mod">
          <ac:chgData name="Sarah Lean" userId="60efe49c-fdb2-479d-bd36-260f4732f51a" providerId="ADAL" clId="{C9A48C05-1E55-4956-BFAA-5FBF99870F45}" dt="2019-03-29T16:56:44.685" v="177" actId="20577"/>
          <ac:spMkLst>
            <pc:docMk/>
            <pc:sldMk cId="881660219" sldId="8396"/>
            <ac:spMk id="9" creationId="{4CE6950F-A569-4DE4-AEA8-9DBE1A96454D}"/>
          </ac:spMkLst>
        </pc:spChg>
        <pc:picChg chg="del">
          <ac:chgData name="Sarah Lean" userId="60efe49c-fdb2-479d-bd36-260f4732f51a" providerId="ADAL" clId="{C9A48C05-1E55-4956-BFAA-5FBF99870F45}" dt="2019-03-29T16:56:53.573" v="178" actId="478"/>
          <ac:picMkLst>
            <pc:docMk/>
            <pc:sldMk cId="881660219" sldId="8396"/>
            <ac:picMk id="18" creationId="{18EEED73-D87C-44D6-A59D-385A147720F4}"/>
          </ac:picMkLst>
        </pc:picChg>
      </pc:sldChg>
      <pc:sldChg chg="modSp add setBg modAnim">
        <pc:chgData name="Sarah Lean" userId="60efe49c-fdb2-479d-bd36-260f4732f51a" providerId="ADAL" clId="{C9A48C05-1E55-4956-BFAA-5FBF99870F45}" dt="2019-03-29T17:09:32.357" v="257" actId="122"/>
        <pc:sldMkLst>
          <pc:docMk/>
          <pc:sldMk cId="3653083679" sldId="8397"/>
        </pc:sldMkLst>
        <pc:spChg chg="mod">
          <ac:chgData name="Sarah Lean" userId="60efe49c-fdb2-479d-bd36-260f4732f51a" providerId="ADAL" clId="{C9A48C05-1E55-4956-BFAA-5FBF99870F45}" dt="2019-03-29T17:06:03.303" v="195" actId="122"/>
          <ac:spMkLst>
            <pc:docMk/>
            <pc:sldMk cId="3653083679" sldId="8397"/>
            <ac:spMk id="2" creationId="{1A50C7AA-4848-443E-9C1C-3BF669C89536}"/>
          </ac:spMkLst>
        </pc:spChg>
        <pc:spChg chg="mod">
          <ac:chgData name="Sarah Lean" userId="60efe49c-fdb2-479d-bd36-260f4732f51a" providerId="ADAL" clId="{C9A48C05-1E55-4956-BFAA-5FBF99870F45}" dt="2019-03-29T17:09:32.357" v="257" actId="122"/>
          <ac:spMkLst>
            <pc:docMk/>
            <pc:sldMk cId="3653083679" sldId="8397"/>
            <ac:spMk id="9" creationId="{09D2703E-B0F4-44E7-93DA-C451960C40AF}"/>
          </ac:spMkLst>
        </pc:spChg>
      </pc:sldChg>
      <pc:sldChg chg="add">
        <pc:chgData name="Sarah Lean" userId="60efe49c-fdb2-479d-bd36-260f4732f51a" providerId="ADAL" clId="{C9A48C05-1E55-4956-BFAA-5FBF99870F45}" dt="2019-03-29T17:11:27.729" v="262"/>
        <pc:sldMkLst>
          <pc:docMk/>
          <pc:sldMk cId="1516609738" sldId="8398"/>
        </pc:sldMkLst>
      </pc:sldChg>
      <pc:sldChg chg="add">
        <pc:chgData name="Sarah Lean" userId="60efe49c-fdb2-479d-bd36-260f4732f51a" providerId="ADAL" clId="{C9A48C05-1E55-4956-BFAA-5FBF99870F45}" dt="2019-03-29T17:11:27.729" v="262"/>
        <pc:sldMkLst>
          <pc:docMk/>
          <pc:sldMk cId="3404719161" sldId="8399"/>
        </pc:sldMkLst>
      </pc:sldChg>
      <pc:sldChg chg="add">
        <pc:chgData name="Sarah Lean" userId="60efe49c-fdb2-479d-bd36-260f4732f51a" providerId="ADAL" clId="{C9A48C05-1E55-4956-BFAA-5FBF99870F45}" dt="2019-03-29T17:11:27.729" v="262"/>
        <pc:sldMkLst>
          <pc:docMk/>
          <pc:sldMk cId="189913006" sldId="8400"/>
        </pc:sldMkLst>
      </pc:sldChg>
      <pc:sldChg chg="add ord">
        <pc:chgData name="Sarah Lean" userId="60efe49c-fdb2-479d-bd36-260f4732f51a" providerId="ADAL" clId="{C9A48C05-1E55-4956-BFAA-5FBF99870F45}" dt="2019-03-29T17:24:40.859" v="493"/>
        <pc:sldMkLst>
          <pc:docMk/>
          <pc:sldMk cId="100908267" sldId="8401"/>
        </pc:sldMkLst>
      </pc:sldChg>
      <pc:sldChg chg="add">
        <pc:chgData name="Sarah Lean" userId="60efe49c-fdb2-479d-bd36-260f4732f51a" providerId="ADAL" clId="{C9A48C05-1E55-4956-BFAA-5FBF99870F45}" dt="2019-03-29T17:11:27.729" v="262"/>
        <pc:sldMkLst>
          <pc:docMk/>
          <pc:sldMk cId="2604719882" sldId="8402"/>
        </pc:sldMkLst>
      </pc:sldChg>
      <pc:sldChg chg="add">
        <pc:chgData name="Sarah Lean" userId="60efe49c-fdb2-479d-bd36-260f4732f51a" providerId="ADAL" clId="{C9A48C05-1E55-4956-BFAA-5FBF99870F45}" dt="2019-03-29T17:11:27.729" v="262"/>
        <pc:sldMkLst>
          <pc:docMk/>
          <pc:sldMk cId="823604704" sldId="8403"/>
        </pc:sldMkLst>
      </pc:sldChg>
      <pc:sldChg chg="add del">
        <pc:chgData name="Sarah Lean" userId="60efe49c-fdb2-479d-bd36-260f4732f51a" providerId="ADAL" clId="{C9A48C05-1E55-4956-BFAA-5FBF99870F45}" dt="2019-03-29T17:24:36.546" v="492" actId="2696"/>
        <pc:sldMkLst>
          <pc:docMk/>
          <pc:sldMk cId="1549805506" sldId="8404"/>
        </pc:sldMkLst>
      </pc:sldChg>
      <pc:sldChg chg="add">
        <pc:chgData name="Sarah Lean" userId="60efe49c-fdb2-479d-bd36-260f4732f51a" providerId="ADAL" clId="{C9A48C05-1E55-4956-BFAA-5FBF99870F45}" dt="2019-03-29T17:11:27.729" v="262"/>
        <pc:sldMkLst>
          <pc:docMk/>
          <pc:sldMk cId="2153979876" sldId="8405"/>
        </pc:sldMkLst>
      </pc:sldChg>
      <pc:sldChg chg="addSp delSp modSp add del modTransition modAnim">
        <pc:chgData name="Sarah Lean" userId="60efe49c-fdb2-479d-bd36-260f4732f51a" providerId="ADAL" clId="{C9A48C05-1E55-4956-BFAA-5FBF99870F45}" dt="2019-03-29T17:22:48.393" v="487" actId="2696"/>
        <pc:sldMkLst>
          <pc:docMk/>
          <pc:sldMk cId="3714486537" sldId="8406"/>
        </pc:sldMkLst>
        <pc:spChg chg="mod">
          <ac:chgData name="Sarah Lean" userId="60efe49c-fdb2-479d-bd36-260f4732f51a" providerId="ADAL" clId="{C9A48C05-1E55-4956-BFAA-5FBF99870F45}" dt="2019-03-29T17:13:42.130" v="278" actId="20577"/>
          <ac:spMkLst>
            <pc:docMk/>
            <pc:sldMk cId="3714486537" sldId="8406"/>
            <ac:spMk id="2" creationId="{D201371F-287E-4090-B6CE-6A00947A6774}"/>
          </ac:spMkLst>
        </pc:spChg>
        <pc:spChg chg="del">
          <ac:chgData name="Sarah Lean" userId="60efe49c-fdb2-479d-bd36-260f4732f51a" providerId="ADAL" clId="{C9A48C05-1E55-4956-BFAA-5FBF99870F45}" dt="2019-03-29T17:13:45.891" v="280" actId="478"/>
          <ac:spMkLst>
            <pc:docMk/>
            <pc:sldMk cId="3714486537" sldId="8406"/>
            <ac:spMk id="3" creationId="{D87EF385-B98B-493C-8FF9-708B500C2A89}"/>
          </ac:spMkLst>
        </pc:spChg>
        <pc:spChg chg="add mod">
          <ac:chgData name="Sarah Lean" userId="60efe49c-fdb2-479d-bd36-260f4732f51a" providerId="ADAL" clId="{C9A48C05-1E55-4956-BFAA-5FBF99870F45}" dt="2019-03-29T17:17:14.163" v="463" actId="14100"/>
          <ac:spMkLst>
            <pc:docMk/>
            <pc:sldMk cId="3714486537" sldId="8406"/>
            <ac:spMk id="5" creationId="{A730A656-E5E2-4EE5-B4F9-1D78EEBCD48B}"/>
          </ac:spMkLst>
        </pc:spChg>
        <pc:grpChg chg="del">
          <ac:chgData name="Sarah Lean" userId="60efe49c-fdb2-479d-bd36-260f4732f51a" providerId="ADAL" clId="{C9A48C05-1E55-4956-BFAA-5FBF99870F45}" dt="2019-03-29T17:13:48.224" v="281" actId="478"/>
          <ac:grpSpMkLst>
            <pc:docMk/>
            <pc:sldMk cId="3714486537" sldId="8406"/>
            <ac:grpSpMk id="8" creationId="{C96E4845-194F-429E-AD2E-BA36FF6342FB}"/>
          </ac:grpSpMkLst>
        </pc:grpChg>
        <pc:graphicFrameChg chg="add mod modGraphic">
          <ac:chgData name="Sarah Lean" userId="60efe49c-fdb2-479d-bd36-260f4732f51a" providerId="ADAL" clId="{C9A48C05-1E55-4956-BFAA-5FBF99870F45}" dt="2019-03-29T17:15:48.416" v="452" actId="1076"/>
          <ac:graphicFrameMkLst>
            <pc:docMk/>
            <pc:sldMk cId="3714486537" sldId="8406"/>
            <ac:graphicFrameMk id="4" creationId="{1918D47E-F0EE-435A-A82A-288E07E5C94D}"/>
          </ac:graphicFrameMkLst>
        </pc:graphicFrameChg>
        <pc:picChg chg="del">
          <ac:chgData name="Sarah Lean" userId="60efe49c-fdb2-479d-bd36-260f4732f51a" providerId="ADAL" clId="{C9A48C05-1E55-4956-BFAA-5FBF99870F45}" dt="2019-03-29T17:13:43.603" v="279" actId="478"/>
          <ac:picMkLst>
            <pc:docMk/>
            <pc:sldMk cId="3714486537" sldId="8406"/>
            <ac:picMk id="17" creationId="{A4CF32BB-EE5A-4EBC-A138-196099002090}"/>
          </ac:picMkLst>
        </pc:picChg>
      </pc:sldChg>
      <pc:sldChg chg="delSp modSp add modAnim">
        <pc:chgData name="Sarah Lean" userId="60efe49c-fdb2-479d-bd36-260f4732f51a" providerId="ADAL" clId="{C9A48C05-1E55-4956-BFAA-5FBF99870F45}" dt="2019-03-29T17:23:46.980" v="491"/>
        <pc:sldMkLst>
          <pc:docMk/>
          <pc:sldMk cId="2296980444" sldId="8407"/>
        </pc:sldMkLst>
        <pc:spChg chg="mod topLvl">
          <ac:chgData name="Sarah Lean" userId="60efe49c-fdb2-479d-bd36-260f4732f51a" providerId="ADAL" clId="{C9A48C05-1E55-4956-BFAA-5FBF99870F45}" dt="2019-03-29T17:21:31.151" v="473" actId="1076"/>
          <ac:spMkLst>
            <pc:docMk/>
            <pc:sldMk cId="2296980444" sldId="8407"/>
            <ac:spMk id="7" creationId="{5D4F5421-05E7-4D2D-B61D-8AFBFB3D3257}"/>
          </ac:spMkLst>
        </pc:spChg>
        <pc:spChg chg="mod topLvl">
          <ac:chgData name="Sarah Lean" userId="60efe49c-fdb2-479d-bd36-260f4732f51a" providerId="ADAL" clId="{C9A48C05-1E55-4956-BFAA-5FBF99870F45}" dt="2019-03-29T17:21:31.151" v="473" actId="1076"/>
          <ac:spMkLst>
            <pc:docMk/>
            <pc:sldMk cId="2296980444" sldId="8407"/>
            <ac:spMk id="8" creationId="{89D9E0E4-69A6-4563-96A2-DF81757B8014}"/>
          </ac:spMkLst>
        </pc:spChg>
        <pc:spChg chg="mod topLvl">
          <ac:chgData name="Sarah Lean" userId="60efe49c-fdb2-479d-bd36-260f4732f51a" providerId="ADAL" clId="{C9A48C05-1E55-4956-BFAA-5FBF99870F45}" dt="2019-03-29T17:21:31.151" v="473" actId="1076"/>
          <ac:spMkLst>
            <pc:docMk/>
            <pc:sldMk cId="2296980444" sldId="8407"/>
            <ac:spMk id="9" creationId="{509E0619-39F9-401A-A54F-A1BF0DEFA58A}"/>
          </ac:spMkLst>
        </pc:spChg>
        <pc:spChg chg="mod topLvl">
          <ac:chgData name="Sarah Lean" userId="60efe49c-fdb2-479d-bd36-260f4732f51a" providerId="ADAL" clId="{C9A48C05-1E55-4956-BFAA-5FBF99870F45}" dt="2019-03-29T17:21:31.151" v="473" actId="1076"/>
          <ac:spMkLst>
            <pc:docMk/>
            <pc:sldMk cId="2296980444" sldId="8407"/>
            <ac:spMk id="10" creationId="{CCF4ED2A-CDF2-4E1C-8734-A04213E8425E}"/>
          </ac:spMkLst>
        </pc:spChg>
        <pc:spChg chg="mod topLvl">
          <ac:chgData name="Sarah Lean" userId="60efe49c-fdb2-479d-bd36-260f4732f51a" providerId="ADAL" clId="{C9A48C05-1E55-4956-BFAA-5FBF99870F45}" dt="2019-03-29T17:21:31.151" v="473" actId="1076"/>
          <ac:spMkLst>
            <pc:docMk/>
            <pc:sldMk cId="2296980444" sldId="8407"/>
            <ac:spMk id="11" creationId="{7C047AD9-2C64-4C36-9F28-87F115726715}"/>
          </ac:spMkLst>
        </pc:spChg>
        <pc:spChg chg="mod topLvl">
          <ac:chgData name="Sarah Lean" userId="60efe49c-fdb2-479d-bd36-260f4732f51a" providerId="ADAL" clId="{C9A48C05-1E55-4956-BFAA-5FBF99870F45}" dt="2019-03-29T17:21:31.151" v="473" actId="1076"/>
          <ac:spMkLst>
            <pc:docMk/>
            <pc:sldMk cId="2296980444" sldId="8407"/>
            <ac:spMk id="12" creationId="{38BF3F6F-1131-4DB5-A5AC-50EEA01B3441}"/>
          </ac:spMkLst>
        </pc:spChg>
        <pc:spChg chg="mod topLvl">
          <ac:chgData name="Sarah Lean" userId="60efe49c-fdb2-479d-bd36-260f4732f51a" providerId="ADAL" clId="{C9A48C05-1E55-4956-BFAA-5FBF99870F45}" dt="2019-03-29T17:21:31.151" v="473" actId="1076"/>
          <ac:spMkLst>
            <pc:docMk/>
            <pc:sldMk cId="2296980444" sldId="8407"/>
            <ac:spMk id="13" creationId="{DB9B3DB1-274D-4EE3-9398-099DD5DCCBD7}"/>
          </ac:spMkLst>
        </pc:spChg>
        <pc:spChg chg="mod topLvl">
          <ac:chgData name="Sarah Lean" userId="60efe49c-fdb2-479d-bd36-260f4732f51a" providerId="ADAL" clId="{C9A48C05-1E55-4956-BFAA-5FBF99870F45}" dt="2019-03-29T17:21:31.151" v="473" actId="1076"/>
          <ac:spMkLst>
            <pc:docMk/>
            <pc:sldMk cId="2296980444" sldId="8407"/>
            <ac:spMk id="14" creationId="{43DB39D5-C6F2-4DEC-B0CA-C4A982D8DCBF}"/>
          </ac:spMkLst>
        </pc:spChg>
        <pc:spChg chg="mod topLvl">
          <ac:chgData name="Sarah Lean" userId="60efe49c-fdb2-479d-bd36-260f4732f51a" providerId="ADAL" clId="{C9A48C05-1E55-4956-BFAA-5FBF99870F45}" dt="2019-03-29T17:21:31.151" v="473" actId="1076"/>
          <ac:spMkLst>
            <pc:docMk/>
            <pc:sldMk cId="2296980444" sldId="8407"/>
            <ac:spMk id="15" creationId="{E520438D-0A88-4958-9DDD-08144E9AE7EE}"/>
          </ac:spMkLst>
        </pc:spChg>
        <pc:spChg chg="mod topLvl">
          <ac:chgData name="Sarah Lean" userId="60efe49c-fdb2-479d-bd36-260f4732f51a" providerId="ADAL" clId="{C9A48C05-1E55-4956-BFAA-5FBF99870F45}" dt="2019-03-29T17:21:31.151" v="473" actId="1076"/>
          <ac:spMkLst>
            <pc:docMk/>
            <pc:sldMk cId="2296980444" sldId="8407"/>
            <ac:spMk id="16" creationId="{2AD00908-0F0C-4E24-ACBE-42639C04373B}"/>
          </ac:spMkLst>
        </pc:spChg>
        <pc:spChg chg="mod topLvl">
          <ac:chgData name="Sarah Lean" userId="60efe49c-fdb2-479d-bd36-260f4732f51a" providerId="ADAL" clId="{C9A48C05-1E55-4956-BFAA-5FBF99870F45}" dt="2019-03-29T17:21:31.151" v="473" actId="1076"/>
          <ac:spMkLst>
            <pc:docMk/>
            <pc:sldMk cId="2296980444" sldId="8407"/>
            <ac:spMk id="17" creationId="{54EA7ECB-3E78-4096-B60A-27E61E82D6F2}"/>
          </ac:spMkLst>
        </pc:spChg>
        <pc:spChg chg="mod topLvl">
          <ac:chgData name="Sarah Lean" userId="60efe49c-fdb2-479d-bd36-260f4732f51a" providerId="ADAL" clId="{C9A48C05-1E55-4956-BFAA-5FBF99870F45}" dt="2019-03-29T17:21:31.151" v="473" actId="1076"/>
          <ac:spMkLst>
            <pc:docMk/>
            <pc:sldMk cId="2296980444" sldId="8407"/>
            <ac:spMk id="18" creationId="{766C87F4-398B-4CDD-8FA7-75B54B704CC1}"/>
          </ac:spMkLst>
        </pc:spChg>
        <pc:spChg chg="mod topLvl">
          <ac:chgData name="Sarah Lean" userId="60efe49c-fdb2-479d-bd36-260f4732f51a" providerId="ADAL" clId="{C9A48C05-1E55-4956-BFAA-5FBF99870F45}" dt="2019-03-29T17:21:31.151" v="473" actId="1076"/>
          <ac:spMkLst>
            <pc:docMk/>
            <pc:sldMk cId="2296980444" sldId="8407"/>
            <ac:spMk id="19" creationId="{6FC62F1C-F6E1-4BE6-AEB5-044C5EEBB7EB}"/>
          </ac:spMkLst>
        </pc:spChg>
        <pc:spChg chg="mod topLvl">
          <ac:chgData name="Sarah Lean" userId="60efe49c-fdb2-479d-bd36-260f4732f51a" providerId="ADAL" clId="{C9A48C05-1E55-4956-BFAA-5FBF99870F45}" dt="2019-03-29T17:21:31.151" v="473" actId="1076"/>
          <ac:spMkLst>
            <pc:docMk/>
            <pc:sldMk cId="2296980444" sldId="8407"/>
            <ac:spMk id="20" creationId="{DE5097B7-5F6E-4CDC-B1A1-766FB8C81B0F}"/>
          </ac:spMkLst>
        </pc:spChg>
        <pc:spChg chg="mod topLvl">
          <ac:chgData name="Sarah Lean" userId="60efe49c-fdb2-479d-bd36-260f4732f51a" providerId="ADAL" clId="{C9A48C05-1E55-4956-BFAA-5FBF99870F45}" dt="2019-03-29T17:21:31.151" v="473" actId="1076"/>
          <ac:spMkLst>
            <pc:docMk/>
            <pc:sldMk cId="2296980444" sldId="8407"/>
            <ac:spMk id="21" creationId="{35BD2EC1-2CEB-4F21-A83A-5F482968AE85}"/>
          </ac:spMkLst>
        </pc:spChg>
        <pc:spChg chg="mod topLvl">
          <ac:chgData name="Sarah Lean" userId="60efe49c-fdb2-479d-bd36-260f4732f51a" providerId="ADAL" clId="{C9A48C05-1E55-4956-BFAA-5FBF99870F45}" dt="2019-03-29T17:21:31.151" v="473" actId="1076"/>
          <ac:spMkLst>
            <pc:docMk/>
            <pc:sldMk cId="2296980444" sldId="8407"/>
            <ac:spMk id="22" creationId="{72157A9C-36C7-47B0-8A43-987A0D2DDCB9}"/>
          </ac:spMkLst>
        </pc:spChg>
        <pc:spChg chg="mod topLvl">
          <ac:chgData name="Sarah Lean" userId="60efe49c-fdb2-479d-bd36-260f4732f51a" providerId="ADAL" clId="{C9A48C05-1E55-4956-BFAA-5FBF99870F45}" dt="2019-03-29T17:21:31.151" v="473" actId="1076"/>
          <ac:spMkLst>
            <pc:docMk/>
            <pc:sldMk cId="2296980444" sldId="8407"/>
            <ac:spMk id="23" creationId="{91F6B2F7-94FD-4642-AEEC-FF972FA51196}"/>
          </ac:spMkLst>
        </pc:spChg>
        <pc:spChg chg="mod topLvl">
          <ac:chgData name="Sarah Lean" userId="60efe49c-fdb2-479d-bd36-260f4732f51a" providerId="ADAL" clId="{C9A48C05-1E55-4956-BFAA-5FBF99870F45}" dt="2019-03-29T17:21:31.151" v="473" actId="1076"/>
          <ac:spMkLst>
            <pc:docMk/>
            <pc:sldMk cId="2296980444" sldId="8407"/>
            <ac:spMk id="24" creationId="{20629A71-24DB-4041-9501-3F044C9DFD27}"/>
          </ac:spMkLst>
        </pc:spChg>
        <pc:spChg chg="mod topLvl">
          <ac:chgData name="Sarah Lean" userId="60efe49c-fdb2-479d-bd36-260f4732f51a" providerId="ADAL" clId="{C9A48C05-1E55-4956-BFAA-5FBF99870F45}" dt="2019-03-29T17:21:31.151" v="473" actId="1076"/>
          <ac:spMkLst>
            <pc:docMk/>
            <pc:sldMk cId="2296980444" sldId="8407"/>
            <ac:spMk id="25" creationId="{A07C6406-CB26-45C8-941F-906F24839890}"/>
          </ac:spMkLst>
        </pc:spChg>
        <pc:spChg chg="mod topLvl">
          <ac:chgData name="Sarah Lean" userId="60efe49c-fdb2-479d-bd36-260f4732f51a" providerId="ADAL" clId="{C9A48C05-1E55-4956-BFAA-5FBF99870F45}" dt="2019-03-29T17:21:31.151" v="473" actId="1076"/>
          <ac:spMkLst>
            <pc:docMk/>
            <pc:sldMk cId="2296980444" sldId="8407"/>
            <ac:spMk id="26" creationId="{3873F84E-448A-444A-A2FC-CFABB444E6E6}"/>
          </ac:spMkLst>
        </pc:spChg>
        <pc:spChg chg="mod topLvl">
          <ac:chgData name="Sarah Lean" userId="60efe49c-fdb2-479d-bd36-260f4732f51a" providerId="ADAL" clId="{C9A48C05-1E55-4956-BFAA-5FBF99870F45}" dt="2019-03-29T17:21:31.151" v="473" actId="1076"/>
          <ac:spMkLst>
            <pc:docMk/>
            <pc:sldMk cId="2296980444" sldId="8407"/>
            <ac:spMk id="27" creationId="{855BE184-75C7-4C9B-A4DA-84D9C894CB8F}"/>
          </ac:spMkLst>
        </pc:spChg>
        <pc:spChg chg="mod topLvl">
          <ac:chgData name="Sarah Lean" userId="60efe49c-fdb2-479d-bd36-260f4732f51a" providerId="ADAL" clId="{C9A48C05-1E55-4956-BFAA-5FBF99870F45}" dt="2019-03-29T17:21:31.151" v="473" actId="1076"/>
          <ac:spMkLst>
            <pc:docMk/>
            <pc:sldMk cId="2296980444" sldId="8407"/>
            <ac:spMk id="28" creationId="{A0FA0B86-5CA6-4DD6-B9DC-22393CC2DD77}"/>
          </ac:spMkLst>
        </pc:spChg>
        <pc:spChg chg="mod topLvl">
          <ac:chgData name="Sarah Lean" userId="60efe49c-fdb2-479d-bd36-260f4732f51a" providerId="ADAL" clId="{C9A48C05-1E55-4956-BFAA-5FBF99870F45}" dt="2019-03-29T17:21:31.151" v="473" actId="1076"/>
          <ac:spMkLst>
            <pc:docMk/>
            <pc:sldMk cId="2296980444" sldId="8407"/>
            <ac:spMk id="29" creationId="{338AB241-7ED9-4467-BA1B-F230471B99DD}"/>
          </ac:spMkLst>
        </pc:spChg>
        <pc:spChg chg="mod topLvl">
          <ac:chgData name="Sarah Lean" userId="60efe49c-fdb2-479d-bd36-260f4732f51a" providerId="ADAL" clId="{C9A48C05-1E55-4956-BFAA-5FBF99870F45}" dt="2019-03-29T17:21:31.151" v="473" actId="1076"/>
          <ac:spMkLst>
            <pc:docMk/>
            <pc:sldMk cId="2296980444" sldId="8407"/>
            <ac:spMk id="30" creationId="{8198B35B-5884-48D3-9344-4A2F96A162C2}"/>
          </ac:spMkLst>
        </pc:spChg>
        <pc:spChg chg="mod topLvl">
          <ac:chgData name="Sarah Lean" userId="60efe49c-fdb2-479d-bd36-260f4732f51a" providerId="ADAL" clId="{C9A48C05-1E55-4956-BFAA-5FBF99870F45}" dt="2019-03-29T17:21:31.151" v="473" actId="1076"/>
          <ac:spMkLst>
            <pc:docMk/>
            <pc:sldMk cId="2296980444" sldId="8407"/>
            <ac:spMk id="31" creationId="{0C235541-8F57-4C44-84B6-9BD91B513E87}"/>
          </ac:spMkLst>
        </pc:spChg>
        <pc:spChg chg="mod topLvl">
          <ac:chgData name="Sarah Lean" userId="60efe49c-fdb2-479d-bd36-260f4732f51a" providerId="ADAL" clId="{C9A48C05-1E55-4956-BFAA-5FBF99870F45}" dt="2019-03-29T17:21:31.151" v="473" actId="1076"/>
          <ac:spMkLst>
            <pc:docMk/>
            <pc:sldMk cId="2296980444" sldId="8407"/>
            <ac:spMk id="32" creationId="{002FBD76-DAEA-4EFB-AF38-A7E612CF3185}"/>
          </ac:spMkLst>
        </pc:spChg>
        <pc:spChg chg="mod topLvl">
          <ac:chgData name="Sarah Lean" userId="60efe49c-fdb2-479d-bd36-260f4732f51a" providerId="ADAL" clId="{C9A48C05-1E55-4956-BFAA-5FBF99870F45}" dt="2019-03-29T17:21:31.151" v="473" actId="1076"/>
          <ac:spMkLst>
            <pc:docMk/>
            <pc:sldMk cId="2296980444" sldId="8407"/>
            <ac:spMk id="33" creationId="{AAC73FC7-0714-41FC-BE61-2908DAE8F66C}"/>
          </ac:spMkLst>
        </pc:spChg>
        <pc:spChg chg="mod topLvl">
          <ac:chgData name="Sarah Lean" userId="60efe49c-fdb2-479d-bd36-260f4732f51a" providerId="ADAL" clId="{C9A48C05-1E55-4956-BFAA-5FBF99870F45}" dt="2019-03-29T17:21:31.151" v="473" actId="1076"/>
          <ac:spMkLst>
            <pc:docMk/>
            <pc:sldMk cId="2296980444" sldId="8407"/>
            <ac:spMk id="34" creationId="{F28EE815-D0E6-4F46-9093-7559DB24FD45}"/>
          </ac:spMkLst>
        </pc:spChg>
        <pc:spChg chg="mod topLvl">
          <ac:chgData name="Sarah Lean" userId="60efe49c-fdb2-479d-bd36-260f4732f51a" providerId="ADAL" clId="{C9A48C05-1E55-4956-BFAA-5FBF99870F45}" dt="2019-03-29T17:21:31.151" v="473" actId="1076"/>
          <ac:spMkLst>
            <pc:docMk/>
            <pc:sldMk cId="2296980444" sldId="8407"/>
            <ac:spMk id="35" creationId="{2B6E2D47-A617-49E0-A014-64521BAE7490}"/>
          </ac:spMkLst>
        </pc:spChg>
        <pc:spChg chg="mod topLvl">
          <ac:chgData name="Sarah Lean" userId="60efe49c-fdb2-479d-bd36-260f4732f51a" providerId="ADAL" clId="{C9A48C05-1E55-4956-BFAA-5FBF99870F45}" dt="2019-03-29T17:21:31.151" v="473" actId="1076"/>
          <ac:spMkLst>
            <pc:docMk/>
            <pc:sldMk cId="2296980444" sldId="8407"/>
            <ac:spMk id="36" creationId="{28971C7F-EA20-49C1-BC54-0179785585C9}"/>
          </ac:spMkLst>
        </pc:spChg>
        <pc:grpChg chg="del mod">
          <ac:chgData name="Sarah Lean" userId="60efe49c-fdb2-479d-bd36-260f4732f51a" providerId="ADAL" clId="{C9A48C05-1E55-4956-BFAA-5FBF99870F45}" dt="2019-03-29T17:21:03.827" v="468" actId="165"/>
          <ac:grpSpMkLst>
            <pc:docMk/>
            <pc:sldMk cId="2296980444" sldId="8407"/>
            <ac:grpSpMk id="6" creationId="{343C0D51-B1CF-434A-BA57-DF3286BC0BEB}"/>
          </ac:grpSpMkLst>
        </pc:grpChg>
        <pc:graphicFrameChg chg="del modGraphic">
          <ac:chgData name="Sarah Lean" userId="60efe49c-fdb2-479d-bd36-260f4732f51a" providerId="ADAL" clId="{C9A48C05-1E55-4956-BFAA-5FBF99870F45}" dt="2019-03-29T17:21:27.337" v="472" actId="478"/>
          <ac:graphicFrameMkLst>
            <pc:docMk/>
            <pc:sldMk cId="2296980444" sldId="8407"/>
            <ac:graphicFrameMk id="4" creationId="{1918D47E-F0EE-435A-A82A-288E07E5C94D}"/>
          </ac:graphicFrameMkLst>
        </pc:graphicFrameChg>
        <pc:picChg chg="del">
          <ac:chgData name="Sarah Lean" userId="60efe49c-fdb2-479d-bd36-260f4732f51a" providerId="ADAL" clId="{C9A48C05-1E55-4956-BFAA-5FBF99870F45}" dt="2019-03-29T17:20:52.410" v="467" actId="338"/>
          <ac:picMkLst>
            <pc:docMk/>
            <pc:sldMk cId="2296980444" sldId="8407"/>
            <ac:picMk id="3" creationId="{352ED7B6-BD46-4CC7-95D0-785455C8EC39}"/>
          </ac:picMkLst>
        </pc:picChg>
      </pc:sldChg>
      <pc:sldChg chg="add del">
        <pc:chgData name="Sarah Lean" userId="60efe49c-fdb2-479d-bd36-260f4732f51a" providerId="ADAL" clId="{C9A48C05-1E55-4956-BFAA-5FBF99870F45}" dt="2019-03-29T17:18:32.371" v="465" actId="2696"/>
        <pc:sldMkLst>
          <pc:docMk/>
          <pc:sldMk cId="2606636757" sldId="84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6FDF6A-00F2-477F-9633-D01C9A660D6E}" type="datetimeFigureOut">
              <a:rPr lang="en-GB" smtClean="0"/>
              <a:t>29/03/2019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B6A0A-9ACC-47AE-9FC9-5CC7554254D2}" type="slidenum">
              <a:rPr lang="en-GB" smtClean="0"/>
              <a:t>‹#›</a:t>
            </a:fld>
            <a:endParaRPr lang="en-GB"/>
          </a:p>
        </p:txBody>
      </p:sp>
    </p:spTree>
    <p:extLst>
      <p:ext uri="{BB962C8B-B14F-4D97-AF65-F5344CB8AC3E}">
        <p14:creationId xmlns:p14="http://schemas.microsoft.com/office/powerpoint/2010/main" val="2904710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ka.ms/asr_vmware"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aka.ms/asr_video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3/29/2019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53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4E793A-18CA-4821-8146-3459784A120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626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2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3/29/2019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2241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3/29/2019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19337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3/29/2019 4:33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76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solidFill>
                  <a:srgbClr val="505050"/>
                </a:solidFill>
                <a:latin typeface="Segoe UI"/>
              </a:rPr>
              <a:t>Documentation: </a:t>
            </a:r>
            <a:r>
              <a:rPr lang="en-US" sz="900" dirty="0">
                <a:solidFill>
                  <a:srgbClr val="505050"/>
                </a:solidFill>
                <a:latin typeface="Segoe UI"/>
                <a:hlinkClick r:id="rId3"/>
              </a:rPr>
              <a:t>http://aka.ms/asr_vmware</a:t>
            </a:r>
            <a:endParaRPr lang="en-US" sz="900" dirty="0">
              <a:solidFill>
                <a:srgbClr val="505050"/>
              </a:solidFill>
              <a:latin typeface="Segoe UI"/>
            </a:endParaRPr>
          </a:p>
          <a:p>
            <a:r>
              <a:rPr lang="en-US" sz="900" b="1" dirty="0">
                <a:solidFill>
                  <a:srgbClr val="505050"/>
                </a:solidFill>
                <a:latin typeface="Segoe UI"/>
              </a:rPr>
              <a:t>Videos:</a:t>
            </a:r>
            <a:r>
              <a:rPr lang="en-US" sz="900" dirty="0">
                <a:solidFill>
                  <a:srgbClr val="505050"/>
                </a:solidFill>
                <a:latin typeface="Segoe UI"/>
              </a:rPr>
              <a:t> </a:t>
            </a:r>
            <a:r>
              <a:rPr lang="en-US" sz="900" dirty="0">
                <a:solidFill>
                  <a:srgbClr val="505050"/>
                </a:solidFill>
                <a:latin typeface="Segoe UI"/>
                <a:hlinkClick r:id="rId4"/>
              </a:rPr>
              <a:t>https://aka.ms/asr_videos</a:t>
            </a:r>
            <a:endParaRPr lang="en-US" sz="900" dirty="0">
              <a:solidFill>
                <a:srgbClr val="505050"/>
              </a:solidFill>
              <a:latin typeface="Segoe UI"/>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3/29/2019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77778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3/29/2019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51493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3/29/2019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36604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3/29/2019 5:19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31217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612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77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4E793A-18CA-4821-8146-3459784A120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0796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38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527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684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480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642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72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272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763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366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31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5F68A48-6E3D-4128-B8E2-E53DBDB6C7F6}"/>
              </a:ext>
            </a:extLst>
          </p:cNvPr>
          <p:cNvSpPr>
            <a:spLocks noGrp="1"/>
          </p:cNvSpPr>
          <p:nvPr>
            <p:ph type="body" idx="1"/>
          </p:nvPr>
        </p:nvSpPr>
        <p:spPr/>
        <p:txBody>
          <a:bodyPr/>
          <a:lstStyle/>
          <a:p>
            <a:r>
              <a:rPr lang="en-GB" dirty="0"/>
              <a:t>There are a number of reasons that are driving people to look at Azure</a:t>
            </a:r>
          </a:p>
        </p:txBody>
      </p:sp>
    </p:spTree>
    <p:extLst>
      <p:ext uri="{BB962C8B-B14F-4D97-AF65-F5344CB8AC3E}">
        <p14:creationId xmlns:p14="http://schemas.microsoft.com/office/powerpoint/2010/main" val="2329106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C2F846-F237-4077-BF63-C813D0B9DE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493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Locally deployed, browser based</a:t>
            </a:r>
          </a:p>
          <a:p>
            <a:pPr marL="171450" indent="-171450">
              <a:buFontTx/>
              <a:buChar char="-"/>
            </a:pPr>
            <a:r>
              <a:rPr lang="en-US" dirty="0"/>
              <a:t>Gateway can be installed on:</a:t>
            </a:r>
          </a:p>
          <a:p>
            <a:pPr lvl="1" defTabSz="914102"/>
            <a:r>
              <a:rPr lang="en-US" sz="1372" dirty="0">
                <a:solidFill>
                  <a:schemeClr val="bg1"/>
                </a:solidFill>
              </a:rPr>
              <a:t>Windows 10</a:t>
            </a:r>
          </a:p>
          <a:p>
            <a:pPr lvl="1" defTabSz="914102"/>
            <a:r>
              <a:rPr lang="en-US" sz="1372" dirty="0">
                <a:solidFill>
                  <a:schemeClr val="bg1"/>
                </a:solidFill>
              </a:rPr>
              <a:t>Windows Server 2019</a:t>
            </a:r>
            <a:br>
              <a:rPr lang="en-US" sz="1100" dirty="0">
                <a:solidFill>
                  <a:schemeClr val="bg1"/>
                </a:solidFill>
              </a:rPr>
            </a:br>
            <a:r>
              <a:rPr lang="en-US" sz="1100" dirty="0">
                <a:solidFill>
                  <a:schemeClr val="bg1"/>
                </a:solidFill>
              </a:rPr>
              <a:t>     (Insider Builds)</a:t>
            </a:r>
          </a:p>
          <a:p>
            <a:pPr lvl="1" defTabSz="914102"/>
            <a:r>
              <a:rPr lang="en-US" sz="1372" dirty="0">
                <a:solidFill>
                  <a:schemeClr val="bg1"/>
                </a:solidFill>
              </a:rPr>
              <a:t>Windows Server, </a:t>
            </a:r>
            <a:r>
              <a:rPr lang="en-US" sz="1078" dirty="0">
                <a:solidFill>
                  <a:schemeClr val="bg1"/>
                </a:solidFill>
              </a:rPr>
              <a:t>version </a:t>
            </a:r>
            <a:r>
              <a:rPr lang="en-US" sz="1176" dirty="0">
                <a:solidFill>
                  <a:schemeClr val="bg1"/>
                </a:solidFill>
              </a:rPr>
              <a:t>1803</a:t>
            </a:r>
            <a:endParaRPr lang="en-US" sz="1372" dirty="0">
              <a:solidFill>
                <a:schemeClr val="bg1"/>
              </a:solidFill>
            </a:endParaRPr>
          </a:p>
          <a:p>
            <a:pPr lvl="1" defTabSz="914102"/>
            <a:r>
              <a:rPr lang="en-US" sz="1372" dirty="0">
                <a:solidFill>
                  <a:schemeClr val="bg1"/>
                </a:solidFill>
                <a:latin typeface="Segoe UI Semilight"/>
              </a:rPr>
              <a:t>Windows Server, </a:t>
            </a:r>
            <a:r>
              <a:rPr lang="en-US" sz="1078" dirty="0">
                <a:solidFill>
                  <a:schemeClr val="bg1"/>
                </a:solidFill>
                <a:latin typeface="Segoe UI Semilight"/>
              </a:rPr>
              <a:t>version </a:t>
            </a:r>
            <a:r>
              <a:rPr lang="en-US" sz="1176" dirty="0">
                <a:solidFill>
                  <a:schemeClr val="bg1"/>
                </a:solidFill>
                <a:latin typeface="Segoe UI Semilight"/>
              </a:rPr>
              <a:t>1709</a:t>
            </a:r>
            <a:endParaRPr lang="en-US" sz="1372" dirty="0">
              <a:solidFill>
                <a:schemeClr val="bg1"/>
              </a:solidFill>
              <a:latin typeface="Segoe UI Semilight"/>
            </a:endParaRPr>
          </a:p>
          <a:p>
            <a:pPr lvl="1" defTabSz="914102"/>
            <a:r>
              <a:rPr lang="en-US" sz="1372" dirty="0">
                <a:solidFill>
                  <a:schemeClr val="bg1"/>
                </a:solidFill>
                <a:latin typeface="Segoe UI Semilight"/>
              </a:rPr>
              <a:t>Windows Server 2016</a:t>
            </a:r>
            <a:endParaRPr lang="en-US" dirty="0"/>
          </a:p>
          <a:p>
            <a:pPr marL="171450" indent="-171450">
              <a:buFontTx/>
              <a:buChar char="-"/>
            </a:pPr>
            <a:r>
              <a:rPr lang="en-US" dirty="0"/>
              <a:t>Manages:</a:t>
            </a:r>
          </a:p>
          <a:p>
            <a:pPr lvl="1" defTabSz="914102"/>
            <a:r>
              <a:rPr lang="en-US" sz="1200" dirty="0">
                <a:solidFill>
                  <a:schemeClr val="bg1"/>
                </a:solidFill>
              </a:rPr>
              <a:t>Windows 10</a:t>
            </a:r>
          </a:p>
          <a:p>
            <a:pPr lvl="1" defTabSz="914102"/>
            <a:r>
              <a:rPr lang="en-US" sz="1200" dirty="0">
                <a:solidFill>
                  <a:schemeClr val="bg1"/>
                </a:solidFill>
              </a:rPr>
              <a:t>Windows Server 2019</a:t>
            </a:r>
            <a:br>
              <a:rPr lang="en-US" sz="1050" dirty="0">
                <a:solidFill>
                  <a:schemeClr val="bg1"/>
                </a:solidFill>
              </a:rPr>
            </a:br>
            <a:r>
              <a:rPr lang="en-US" sz="1050" dirty="0">
                <a:solidFill>
                  <a:schemeClr val="bg1"/>
                </a:solidFill>
              </a:rPr>
              <a:t>     (Insider Builds)</a:t>
            </a:r>
          </a:p>
          <a:p>
            <a:pPr lvl="1" defTabSz="914102"/>
            <a:r>
              <a:rPr lang="en-US" sz="1200" dirty="0">
                <a:solidFill>
                  <a:schemeClr val="bg1"/>
                </a:solidFill>
              </a:rPr>
              <a:t>Windows Server, </a:t>
            </a:r>
            <a:r>
              <a:rPr lang="en-US" sz="1050" dirty="0">
                <a:solidFill>
                  <a:schemeClr val="bg1"/>
                </a:solidFill>
              </a:rPr>
              <a:t>version </a:t>
            </a:r>
            <a:r>
              <a:rPr lang="en-US" sz="1100" dirty="0">
                <a:solidFill>
                  <a:schemeClr val="bg1"/>
                </a:solidFill>
              </a:rPr>
              <a:t>1803</a:t>
            </a:r>
            <a:endParaRPr lang="en-US" sz="1200" dirty="0">
              <a:solidFill>
                <a:schemeClr val="bg1"/>
              </a:solidFill>
            </a:endParaRPr>
          </a:p>
          <a:p>
            <a:pPr lvl="1" defTabSz="914102"/>
            <a:r>
              <a:rPr lang="en-US" sz="1200" dirty="0">
                <a:solidFill>
                  <a:schemeClr val="bg1"/>
                </a:solidFill>
              </a:rPr>
              <a:t>Windows Server, </a:t>
            </a:r>
            <a:r>
              <a:rPr lang="en-US" sz="1050" dirty="0">
                <a:solidFill>
                  <a:schemeClr val="bg1"/>
                </a:solidFill>
              </a:rPr>
              <a:t>version </a:t>
            </a:r>
            <a:r>
              <a:rPr lang="en-US" sz="1100" dirty="0">
                <a:solidFill>
                  <a:schemeClr val="bg1"/>
                </a:solidFill>
              </a:rPr>
              <a:t>1709</a:t>
            </a:r>
            <a:endParaRPr lang="en-US" sz="1200" dirty="0">
              <a:solidFill>
                <a:schemeClr val="bg1"/>
              </a:solidFill>
            </a:endParaRPr>
          </a:p>
          <a:p>
            <a:pPr lvl="1" defTabSz="914102"/>
            <a:r>
              <a:rPr lang="en-US" sz="1200" dirty="0">
                <a:solidFill>
                  <a:schemeClr val="bg1"/>
                </a:solidFill>
              </a:rPr>
              <a:t>Windows Server 2016</a:t>
            </a:r>
          </a:p>
          <a:p>
            <a:pPr lvl="1" defTabSz="914102"/>
            <a:r>
              <a:rPr lang="en-US" sz="1200" dirty="0">
                <a:solidFill>
                  <a:schemeClr val="bg1"/>
                </a:solidFill>
                <a:latin typeface="Segoe UI Semilight"/>
              </a:rPr>
              <a:t>Windows Server 2012 R2</a:t>
            </a:r>
          </a:p>
          <a:p>
            <a:pPr lvl="1" defTabSz="914102"/>
            <a:r>
              <a:rPr lang="en-US" sz="1200" dirty="0">
                <a:solidFill>
                  <a:schemeClr val="bg1"/>
                </a:solidFill>
                <a:latin typeface="Segoe UI Semilight"/>
              </a:rPr>
              <a:t>Windows Server 2012</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829CD6-4A23-4AF3-8D21-CA4E1FCC6D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753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304C7C2-E2B6-4EEF-AE6C-58F90B285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a:extLst>
              <a:ext uri="{FF2B5EF4-FFF2-40B4-BE49-F238E27FC236}">
                <a16:creationId xmlns:a16="http://schemas.microsoft.com/office/drawing/2014/main" id="{B12CB1BA-AC3E-45F4-B4D3-F0905F078336}"/>
              </a:ext>
            </a:extLst>
          </p:cNvPr>
          <p:cNvSpPr>
            <a:spLocks noGrp="1"/>
          </p:cNvSpPr>
          <p:nvPr>
            <p:ph type="body" idx="1"/>
          </p:nvPr>
        </p:nvSpPr>
        <p:spPr/>
        <p:txBody>
          <a:bodyPr/>
          <a:lstStyle/>
          <a:p>
            <a:endParaRPr lang="en-US" sz="800" dirty="0"/>
          </a:p>
        </p:txBody>
      </p:sp>
      <p:sp>
        <p:nvSpPr>
          <p:cNvPr id="33795" name="Header Placeholder 3">
            <a:extLst>
              <a:ext uri="{FF2B5EF4-FFF2-40B4-BE49-F238E27FC236}">
                <a16:creationId xmlns:a16="http://schemas.microsoft.com/office/drawing/2014/main" id="{451B5EFB-0C8C-4A06-8831-99ABF347652A}"/>
              </a:ext>
            </a:extLst>
          </p:cNvPr>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15F8EF56-FFEB-4258-A884-223BB841AE11}"/>
              </a:ext>
            </a:extLst>
          </p:cNvPr>
          <p:cNvSpPr>
            <a:spLocks noGrp="1"/>
          </p:cNvSpPr>
          <p:nvPr>
            <p:ph type="ftr" sz="quarter" idx="4"/>
          </p:nvPr>
        </p:nvSpPr>
        <p:spPr>
          <a:xfrm>
            <a:off x="0" y="8831580"/>
            <a:ext cx="6052312" cy="361897"/>
          </a:xfrm>
        </p:spPr>
        <p:txBody>
          <a:bodyPr rtlCol="0"/>
          <a:lstStyle/>
          <a:p>
            <a:pPr marL="582359" marR="0" lvl="0" indent="0" algn="l" defTabSz="9314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Segoe UI" pitchFamily="34" charset="0"/>
                <a:cs typeface="+mn-cs"/>
              </a:rPr>
              <a:t>© 2016 Microsoft Corporation. All rights reserved. MICROSOFT MAKES NO WARRANTIES, EXPRESS, IMPLIED OR STATUTORY, AS TO THE INFORMATION IN THIS PRESENTATION.</a:t>
            </a:r>
          </a:p>
        </p:txBody>
      </p:sp>
      <p:sp>
        <p:nvSpPr>
          <p:cNvPr id="33797" name="Date Placeholder 5">
            <a:extLst>
              <a:ext uri="{FF2B5EF4-FFF2-40B4-BE49-F238E27FC236}">
                <a16:creationId xmlns:a16="http://schemas.microsoft.com/office/drawing/2014/main" id="{5EF0393D-EC39-479D-8664-9305D268B3C0}"/>
              </a:ext>
            </a:extLst>
          </p:cNvPr>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91C0EED8-6039-430B-B6BE-F85B2AC973D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3/29/2019 9:13 AM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33798" name="Slide Number Placeholder 6">
            <a:extLst>
              <a:ext uri="{FF2B5EF4-FFF2-40B4-BE49-F238E27FC236}">
                <a16:creationId xmlns:a16="http://schemas.microsoft.com/office/drawing/2014/main" id="{1191ED11-26E6-469D-BFED-2CDB065C8CC5}"/>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D2F8CFFA-587F-40A2-B749-84F566BE5D70}"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27052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4E793A-18CA-4821-8146-3459784A120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823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83A6546-3672-464D-B0F0-FA66F31158A5}"/>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31320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2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3/29/2019 4:31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771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1510549"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151104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1511046" rtl="0" eaLnBrk="1" fontAlgn="auto" latinLnBrk="0" hangingPunct="1">
                <a:lnSpc>
                  <a:spcPct val="100000"/>
                </a:lnSpc>
                <a:spcBef>
                  <a:spcPts val="0"/>
                </a:spcBef>
                <a:spcAft>
                  <a:spcPts val="0"/>
                </a:spcAft>
                <a:buClrTx/>
                <a:buSzTx/>
                <a:buFontTx/>
                <a:buNone/>
                <a:tabLst/>
                <a:defRPr/>
              </a:pPr>
              <a:t>3/29/2019</a:t>
            </a:fld>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151104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1511046" rtl="0" eaLnBrk="1" fontAlgn="auto" latinLnBrk="0" hangingPunct="1">
                <a:lnSpc>
                  <a:spcPct val="100000"/>
                </a:lnSpc>
                <a:spcBef>
                  <a:spcPts val="0"/>
                </a:spcBef>
                <a:spcAft>
                  <a:spcPts val="0"/>
                </a:spcAft>
                <a:buClrTx/>
                <a:buSzTx/>
                <a:buFontTx/>
                <a:buNone/>
                <a:tabLst/>
                <a:defRPr/>
              </a:pPr>
              <a:t>8</a:t>
            </a:fld>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24523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3/29/2019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773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4.sv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9.sv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1025013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3142641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8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grpSp>
        <p:nvGrpSpPr>
          <p:cNvPr id="8" name="Group 7">
            <a:extLst>
              <a:ext uri="{FF2B5EF4-FFF2-40B4-BE49-F238E27FC236}">
                <a16:creationId xmlns:a16="http://schemas.microsoft.com/office/drawing/2014/main" id="{DFF14F15-29DA-49D8-BC4E-3860504929CD}"/>
              </a:ext>
            </a:extLst>
          </p:cNvPr>
          <p:cNvGrpSpPr/>
          <p:nvPr/>
        </p:nvGrpSpPr>
        <p:grpSpPr>
          <a:xfrm>
            <a:off x="960254" y="1821523"/>
            <a:ext cx="5347566" cy="3093377"/>
            <a:chOff x="670952" y="1151068"/>
            <a:chExt cx="5783636" cy="3345628"/>
          </a:xfrm>
        </p:grpSpPr>
        <p:sp>
          <p:nvSpPr>
            <p:cNvPr id="14" name="Rectangle: Rounded Corners 13">
              <a:extLst>
                <a:ext uri="{FF2B5EF4-FFF2-40B4-BE49-F238E27FC236}">
                  <a16:creationId xmlns:a16="http://schemas.microsoft.com/office/drawing/2014/main" id="{33FFB8B9-2642-4EBF-A299-6BBDE0B64666}"/>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Rectangle 14">
              <a:extLst>
                <a:ext uri="{FF2B5EF4-FFF2-40B4-BE49-F238E27FC236}">
                  <a16:creationId xmlns:a16="http://schemas.microsoft.com/office/drawing/2014/main" id="{07255E1D-120F-4B1E-BE18-B2DA968053E0}"/>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 name="Picture Placeholder 3">
            <a:extLst>
              <a:ext uri="{FF2B5EF4-FFF2-40B4-BE49-F238E27FC236}">
                <a16:creationId xmlns:a16="http://schemas.microsoft.com/office/drawing/2014/main" id="{F779E66B-9D65-4C6B-926C-296F99F454E3}"/>
              </a:ext>
            </a:extLst>
          </p:cNvPr>
          <p:cNvSpPr>
            <a:spLocks noGrp="1"/>
          </p:cNvSpPr>
          <p:nvPr>
            <p:ph type="pic" sz="quarter" idx="10"/>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3778860358"/>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33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862880546"/>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659445" y="3210472"/>
            <a:ext cx="3599603" cy="725417"/>
          </a:xfrm>
          <a:prstGeom prst="rect">
            <a:avLst/>
          </a:prstGeom>
        </p:spPr>
        <p:txBody>
          <a:bodyPr/>
          <a:lstStyle>
            <a:lvl1pPr algn="l">
              <a:defRPr/>
            </a:lvl1pPr>
          </a:lstStyle>
          <a:p>
            <a:r>
              <a:rPr lang="en-US"/>
              <a:t>Click to edit Master title style</a:t>
            </a:r>
          </a:p>
        </p:txBody>
      </p:sp>
      <p:sp>
        <p:nvSpPr>
          <p:cNvPr id="6" name="Rectangle 5">
            <a:extLst>
              <a:ext uri="{FF2B5EF4-FFF2-40B4-BE49-F238E27FC236}">
                <a16:creationId xmlns:a16="http://schemas.microsoft.com/office/drawing/2014/main" id="{3AD46170-1303-4040-8C68-0B6DC1AC7A1B}"/>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7" name="TextBox 6">
            <a:extLst>
              <a:ext uri="{FF2B5EF4-FFF2-40B4-BE49-F238E27FC236}">
                <a16:creationId xmlns:a16="http://schemas.microsoft.com/office/drawing/2014/main" id="{E362E056-E126-4AF7-94AD-BDF3AD8D62A6}"/>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2533183887"/>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7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59025259"/>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6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9454981"/>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9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grpSp>
        <p:nvGrpSpPr>
          <p:cNvPr id="15" name="Group 14">
            <a:extLst>
              <a:ext uri="{FF2B5EF4-FFF2-40B4-BE49-F238E27FC236}">
                <a16:creationId xmlns:a16="http://schemas.microsoft.com/office/drawing/2014/main" id="{1AB169BD-1499-4A2D-B0F4-B86ABBBD5679}"/>
              </a:ext>
            </a:extLst>
          </p:cNvPr>
          <p:cNvGrpSpPr/>
          <p:nvPr/>
        </p:nvGrpSpPr>
        <p:grpSpPr>
          <a:xfrm>
            <a:off x="960254" y="1821523"/>
            <a:ext cx="5347566" cy="3093377"/>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1878675110"/>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28667" y="3210472"/>
            <a:ext cx="3469801" cy="630339"/>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995930012"/>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755148158"/>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41668505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a:prstGeom prst="rect">
            <a:avLst/>
          </a:prstGeo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3">
            <a:extLst>
              <a:ext uri="{FF2B5EF4-FFF2-40B4-BE49-F238E27FC236}">
                <a16:creationId xmlns:a16="http://schemas.microsoft.com/office/drawing/2014/main" id="{7362C29E-2174-4870-98E5-5008ED6C11CF}"/>
              </a:ext>
            </a:extLst>
          </p:cNvPr>
          <p:cNvSpPr/>
          <p:nvPr/>
        </p:nvSpPr>
        <p:spPr bwMode="auto">
          <a:xfrm>
            <a:off x="5411244" y="647846"/>
            <a:ext cx="6196556" cy="57072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1671553"/>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49476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39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E6E6E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288D3-75C9-2640-9600-5984D7C0D9B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951720" y="333146"/>
            <a:ext cx="2042160" cy="428854"/>
          </a:xfrm>
          <a:prstGeom prst="rect">
            <a:avLst/>
          </a:prstGeom>
        </p:spPr>
      </p:pic>
    </p:spTree>
    <p:extLst>
      <p:ext uri="{BB962C8B-B14F-4D97-AF65-F5344CB8AC3E}">
        <p14:creationId xmlns:p14="http://schemas.microsoft.com/office/powerpoint/2010/main" val="1566036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400">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145"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338"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4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035703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3454002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0393754"/>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AFF513-336F-4919-A835-05E8797E65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787"/>
          <a:stretch/>
        </p:blipFill>
        <p:spPr>
          <a:xfrm>
            <a:off x="0" y="12082"/>
            <a:ext cx="12195176" cy="6845918"/>
          </a:xfrm>
          <a:prstGeom prst="rect">
            <a:avLst/>
          </a:prstGeom>
        </p:spPr>
      </p:pic>
      <p:sp>
        <p:nvSpPr>
          <p:cNvPr id="15" name="Rectangle 14">
            <a:extLst>
              <a:ext uri="{FF2B5EF4-FFF2-40B4-BE49-F238E27FC236}">
                <a16:creationId xmlns:a16="http://schemas.microsoft.com/office/drawing/2014/main" id="{5DB8B413-A6BB-41CF-983F-31E8DCB68416}"/>
              </a:ext>
            </a:extLst>
          </p:cNvPr>
          <p:cNvSpPr/>
          <p:nvPr userDrawn="1"/>
        </p:nvSpPr>
        <p:spPr bwMode="auto">
          <a:xfrm>
            <a:off x="0" y="0"/>
            <a:ext cx="12194311"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76F7FDC-416C-4851-9685-DC532FC75891}"/>
              </a:ext>
            </a:extLst>
          </p:cNvPr>
          <p:cNvSpPr/>
          <p:nvPr userDrawn="1"/>
        </p:nvSpPr>
        <p:spPr bwMode="auto">
          <a:xfrm>
            <a:off x="-865" y="0"/>
            <a:ext cx="12194311"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4" y="2084187"/>
            <a:ext cx="6274911" cy="1793090"/>
          </a:xfrm>
          <a:noFill/>
        </p:spPr>
        <p:txBody>
          <a:bodyPr lIns="146304" tIns="91440" rIns="146304" bIns="91440" anchor="t" anchorCtr="0"/>
          <a:lstStyle>
            <a:lvl1pPr>
              <a:defRPr sz="5292" spc="-98"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5"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59102" y="470067"/>
            <a:ext cx="1419662" cy="304828"/>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1499251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D83B0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4A39AD-6A8B-4B9D-8EC9-A31D031CAB03}"/>
              </a:ext>
            </a:extLst>
          </p:cNvPr>
          <p:cNvSpPr/>
          <p:nvPr userDrawn="1"/>
        </p:nvSpPr>
        <p:spPr bwMode="gray">
          <a:xfrm>
            <a:off x="0" y="5622376"/>
            <a:ext cx="12192000" cy="12356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05DC8598-8F7C-4646-B031-B4294723D743}"/>
              </a:ext>
            </a:extLst>
          </p:cNvPr>
          <p:cNvPicPr>
            <a:picLocks noChangeAspect="1"/>
          </p:cNvPicPr>
          <p:nvPr userDrawn="1"/>
        </p:nvPicPr>
        <p:blipFill>
          <a:blip r:embed="rId2"/>
          <a:stretch>
            <a:fillRect/>
          </a:stretch>
        </p:blipFill>
        <p:spPr>
          <a:xfrm>
            <a:off x="462280" y="6072559"/>
            <a:ext cx="1456418" cy="310896"/>
          </a:xfrm>
          <a:prstGeom prst="rect">
            <a:avLst/>
          </a:prstGeom>
        </p:spPr>
      </p:pic>
    </p:spTree>
    <p:extLst>
      <p:ext uri="{BB962C8B-B14F-4D97-AF65-F5344CB8AC3E}">
        <p14:creationId xmlns:p14="http://schemas.microsoft.com/office/powerpoint/2010/main" val="5915558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2543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GHT">
    <p:bg>
      <p:bgPr>
        <a:solidFill>
          <a:srgbClr val="E6E6E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4158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665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28282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8534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INDOWS">
    <p:bg>
      <p:bgPr>
        <a:solidFill>
          <a:srgbClr val="0078D7"/>
        </a:solidFill>
        <a:effectLst/>
      </p:bgPr>
    </p:bg>
    <p:spTree>
      <p:nvGrpSpPr>
        <p:cNvPr id="1" name=""/>
        <p:cNvGrpSpPr/>
        <p:nvPr/>
      </p:nvGrpSpPr>
      <p:grpSpPr>
        <a:xfrm>
          <a:off x="0" y="0"/>
          <a:ext cx="0" cy="0"/>
          <a:chOff x="0" y="0"/>
          <a:chExt cx="0" cy="0"/>
        </a:xfrm>
      </p:grpSpPr>
      <p:pic>
        <p:nvPicPr>
          <p:cNvPr id="2" name="Picture 1" descr="A picture containing sky&#10;&#10;Description generated with high confidence">
            <a:extLst>
              <a:ext uri="{FF2B5EF4-FFF2-40B4-BE49-F238E27FC236}">
                <a16:creationId xmlns:a16="http://schemas.microsoft.com/office/drawing/2014/main" id="{4E95F9B6-34F1-4B7D-A7DE-7C6B4FE773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37" b="4940"/>
          <a:stretch/>
        </p:blipFill>
        <p:spPr>
          <a:xfrm>
            <a:off x="1524" y="1"/>
            <a:ext cx="12188952" cy="6858000"/>
          </a:xfrm>
          <a:prstGeom prst="rect">
            <a:avLst/>
          </a:prstGeom>
        </p:spPr>
      </p:pic>
    </p:spTree>
    <p:extLst>
      <p:ext uri="{BB962C8B-B14F-4D97-AF65-F5344CB8AC3E}">
        <p14:creationId xmlns:p14="http://schemas.microsoft.com/office/powerpoint/2010/main" val="35765157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ORANGE">
    <p:bg>
      <p:bgPr>
        <a:solidFill>
          <a:srgbClr val="D83B0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09197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HITE STATEM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0" y="2971800"/>
            <a:ext cx="12192000" cy="914400"/>
          </a:xfrm>
          <a:prstGeom prst="rect">
            <a:avLst/>
          </a:prstGeom>
        </p:spPr>
        <p:txBody>
          <a:bodyPr anchor="ctr"/>
          <a:lstStyle>
            <a:lvl1pPr marL="0" indent="0" algn="ctr">
              <a:buFontTx/>
              <a:buNone/>
              <a:defRPr sz="3600">
                <a:solidFill>
                  <a:schemeClr val="tx1">
                    <a:lumMod val="85000"/>
                    <a:lumOff val="15000"/>
                  </a:schemeClr>
                </a:solidFill>
                <a:latin typeface="Segoe UI Semilight" panose="020B0402040204020203" pitchFamily="34" charset="0"/>
                <a:cs typeface="Segoe UI Semilight" panose="020B0402040204020203" pitchFamily="34" charset="0"/>
              </a:defRPr>
            </a:lvl1pPr>
            <a:lvl2pPr marL="457200" indent="0" algn="ctr">
              <a:buFontTx/>
              <a:buNone/>
              <a:defRPr sz="3600">
                <a:solidFill>
                  <a:schemeClr val="bg1"/>
                </a:solidFill>
                <a:latin typeface="Segoe UI Light" panose="020B0502040204020203" pitchFamily="34" charset="0"/>
                <a:cs typeface="Segoe UI Light" panose="020B0502040204020203" pitchFamily="34" charset="0"/>
              </a:defRPr>
            </a:lvl2pPr>
            <a:lvl3pPr marL="914400" indent="0" algn="ctr">
              <a:buFontTx/>
              <a:buNone/>
              <a:defRPr sz="3600">
                <a:solidFill>
                  <a:schemeClr val="bg1"/>
                </a:solidFill>
                <a:latin typeface="Segoe UI Light" panose="020B0502040204020203" pitchFamily="34" charset="0"/>
                <a:cs typeface="Segoe UI Light" panose="020B0502040204020203" pitchFamily="34" charset="0"/>
              </a:defRPr>
            </a:lvl3pPr>
            <a:lvl4pPr marL="1371600" indent="0" algn="ctr">
              <a:buFontTx/>
              <a:buNone/>
              <a:defRPr sz="3600">
                <a:solidFill>
                  <a:schemeClr val="bg1"/>
                </a:solidFill>
                <a:latin typeface="Segoe UI Light" panose="020B0502040204020203" pitchFamily="34" charset="0"/>
                <a:cs typeface="Segoe UI Light" panose="020B0502040204020203" pitchFamily="34" charset="0"/>
              </a:defRPr>
            </a:lvl4pPr>
            <a:lvl5pPr marL="1828800" indent="0" algn="ctr">
              <a:buFontTx/>
              <a:buNone/>
              <a:defRPr sz="3600">
                <a:solidFill>
                  <a:schemeClr val="bg1"/>
                </a:solidFill>
                <a:latin typeface="Segoe UI Light" panose="020B0502040204020203" pitchFamily="34" charset="0"/>
                <a:cs typeface="Segoe UI Light" panose="020B0502040204020203" pitchFamily="34" charset="0"/>
              </a:defRPr>
            </a:lvl5pPr>
          </a:lstStyle>
          <a:p>
            <a:pPr lvl="0"/>
            <a:r>
              <a:rPr lang="en-US"/>
              <a:t>Bold statement.</a:t>
            </a:r>
          </a:p>
        </p:txBody>
      </p:sp>
    </p:spTree>
    <p:extLst>
      <p:ext uri="{BB962C8B-B14F-4D97-AF65-F5344CB8AC3E}">
        <p14:creationId xmlns:p14="http://schemas.microsoft.com/office/powerpoint/2010/main" val="414457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RANGE STATEMENT">
    <p:bg>
      <p:bgPr>
        <a:solidFill>
          <a:srgbClr val="D83B01"/>
        </a:solidFill>
        <a:effectLst/>
      </p:bgPr>
    </p:bg>
    <p:spTree>
      <p:nvGrpSpPr>
        <p:cNvPr id="1" name=""/>
        <p:cNvGrpSpPr/>
        <p:nvPr/>
      </p:nvGrpSpPr>
      <p:grpSpPr>
        <a:xfrm>
          <a:off x="0" y="0"/>
          <a:ext cx="0" cy="0"/>
          <a:chOff x="0" y="0"/>
          <a:chExt cx="0" cy="0"/>
        </a:xfrm>
      </p:grpSpPr>
      <p:sp>
        <p:nvSpPr>
          <p:cNvPr id="2" name="Text Placeholder 3"/>
          <p:cNvSpPr>
            <a:spLocks noGrp="1"/>
          </p:cNvSpPr>
          <p:nvPr>
            <p:ph type="body" sz="quarter" idx="10" hasCustomPrompt="1"/>
          </p:nvPr>
        </p:nvSpPr>
        <p:spPr>
          <a:xfrm>
            <a:off x="-1" y="2971800"/>
            <a:ext cx="12192001" cy="914400"/>
          </a:xfrm>
          <a:prstGeom prst="rect">
            <a:avLst/>
          </a:prstGeom>
        </p:spPr>
        <p:txBody>
          <a:bodyPr anchor="ctr"/>
          <a:lstStyle>
            <a:lvl1pPr marL="0" indent="0" algn="ctr">
              <a:buFontTx/>
              <a:buNone/>
              <a:defRPr sz="3600">
                <a:solidFill>
                  <a:schemeClr val="bg1"/>
                </a:solidFill>
                <a:latin typeface="Segoe UI Semilight" panose="020B0402040204020203" pitchFamily="34" charset="0"/>
                <a:cs typeface="Segoe UI Semilight" panose="020B0402040204020203" pitchFamily="34" charset="0"/>
              </a:defRPr>
            </a:lvl1pPr>
            <a:lvl2pPr marL="457200" indent="0" algn="ctr">
              <a:buFontTx/>
              <a:buNone/>
              <a:defRPr sz="3600">
                <a:solidFill>
                  <a:schemeClr val="bg1"/>
                </a:solidFill>
                <a:latin typeface="Segoe UI Light" panose="020B0502040204020203" pitchFamily="34" charset="0"/>
                <a:cs typeface="Segoe UI Light" panose="020B0502040204020203" pitchFamily="34" charset="0"/>
              </a:defRPr>
            </a:lvl2pPr>
            <a:lvl3pPr marL="914400" indent="0" algn="ctr">
              <a:buFontTx/>
              <a:buNone/>
              <a:defRPr sz="3600">
                <a:solidFill>
                  <a:schemeClr val="bg1"/>
                </a:solidFill>
                <a:latin typeface="Segoe UI Light" panose="020B0502040204020203" pitchFamily="34" charset="0"/>
                <a:cs typeface="Segoe UI Light" panose="020B0502040204020203" pitchFamily="34" charset="0"/>
              </a:defRPr>
            </a:lvl3pPr>
            <a:lvl4pPr marL="1371600" indent="0" algn="ctr">
              <a:buFontTx/>
              <a:buNone/>
              <a:defRPr sz="3600">
                <a:solidFill>
                  <a:schemeClr val="bg1"/>
                </a:solidFill>
                <a:latin typeface="Segoe UI Light" panose="020B0502040204020203" pitchFamily="34" charset="0"/>
                <a:cs typeface="Segoe UI Light" panose="020B0502040204020203" pitchFamily="34" charset="0"/>
              </a:defRPr>
            </a:lvl4pPr>
            <a:lvl5pPr marL="1828800" indent="0" algn="ctr">
              <a:buFontTx/>
              <a:buNone/>
              <a:defRPr sz="3600">
                <a:solidFill>
                  <a:schemeClr val="bg1"/>
                </a:solidFill>
                <a:latin typeface="Segoe UI Light" panose="020B0502040204020203" pitchFamily="34" charset="0"/>
                <a:cs typeface="Segoe UI Light" panose="020B0502040204020203" pitchFamily="34" charset="0"/>
              </a:defRPr>
            </a:lvl5pPr>
          </a:lstStyle>
          <a:p>
            <a:pPr lvl="0"/>
            <a:r>
              <a:rPr lang="en-US"/>
              <a:t>Bold statement.</a:t>
            </a:r>
          </a:p>
        </p:txBody>
      </p:sp>
    </p:spTree>
    <p:extLst>
      <p:ext uri="{BB962C8B-B14F-4D97-AF65-F5344CB8AC3E}">
        <p14:creationId xmlns:p14="http://schemas.microsoft.com/office/powerpoint/2010/main" val="129251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10"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RK STATEMENT">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 Placeholder 3"/>
          <p:cNvSpPr>
            <a:spLocks noGrp="1"/>
          </p:cNvSpPr>
          <p:nvPr>
            <p:ph type="body" sz="quarter" idx="10" hasCustomPrompt="1"/>
          </p:nvPr>
        </p:nvSpPr>
        <p:spPr>
          <a:xfrm>
            <a:off x="-1" y="2971800"/>
            <a:ext cx="12192001" cy="914400"/>
          </a:xfrm>
          <a:prstGeom prst="rect">
            <a:avLst/>
          </a:prstGeom>
        </p:spPr>
        <p:txBody>
          <a:bodyPr anchor="ctr"/>
          <a:lstStyle>
            <a:lvl1pPr marL="0" indent="0" algn="ctr">
              <a:buFontTx/>
              <a:buNone/>
              <a:defRPr sz="3600">
                <a:solidFill>
                  <a:schemeClr val="bg1"/>
                </a:solidFill>
                <a:latin typeface="Segoe UI Semilight" panose="020B0402040204020203" pitchFamily="34" charset="0"/>
                <a:cs typeface="Segoe UI Semilight" panose="020B0402040204020203" pitchFamily="34" charset="0"/>
              </a:defRPr>
            </a:lvl1pPr>
            <a:lvl2pPr marL="457200" indent="0" algn="ctr">
              <a:buFontTx/>
              <a:buNone/>
              <a:defRPr sz="3600">
                <a:solidFill>
                  <a:schemeClr val="bg1"/>
                </a:solidFill>
                <a:latin typeface="Segoe UI Light" panose="020B0502040204020203" pitchFamily="34" charset="0"/>
                <a:cs typeface="Segoe UI Light" panose="020B0502040204020203" pitchFamily="34" charset="0"/>
              </a:defRPr>
            </a:lvl2pPr>
            <a:lvl3pPr marL="914400" indent="0" algn="ctr">
              <a:buFontTx/>
              <a:buNone/>
              <a:defRPr sz="3600">
                <a:solidFill>
                  <a:schemeClr val="bg1"/>
                </a:solidFill>
                <a:latin typeface="Segoe UI Light" panose="020B0502040204020203" pitchFamily="34" charset="0"/>
                <a:cs typeface="Segoe UI Light" panose="020B0502040204020203" pitchFamily="34" charset="0"/>
              </a:defRPr>
            </a:lvl3pPr>
            <a:lvl4pPr marL="1371600" indent="0" algn="ctr">
              <a:buFontTx/>
              <a:buNone/>
              <a:defRPr sz="3600">
                <a:solidFill>
                  <a:schemeClr val="bg1"/>
                </a:solidFill>
                <a:latin typeface="Segoe UI Light" panose="020B0502040204020203" pitchFamily="34" charset="0"/>
                <a:cs typeface="Segoe UI Light" panose="020B0502040204020203" pitchFamily="34" charset="0"/>
              </a:defRPr>
            </a:lvl4pPr>
            <a:lvl5pPr marL="1828800" indent="0" algn="ctr">
              <a:buFontTx/>
              <a:buNone/>
              <a:defRPr sz="3600">
                <a:solidFill>
                  <a:schemeClr val="bg1"/>
                </a:solidFill>
                <a:latin typeface="Segoe UI Light" panose="020B0502040204020203" pitchFamily="34" charset="0"/>
                <a:cs typeface="Segoe UI Light" panose="020B0502040204020203" pitchFamily="34" charset="0"/>
              </a:defRPr>
            </a:lvl5pPr>
          </a:lstStyle>
          <a:p>
            <a:pPr lvl="0"/>
            <a:r>
              <a:rPr lang="en-US"/>
              <a:t>Bold statement.</a:t>
            </a:r>
          </a:p>
        </p:txBody>
      </p:sp>
    </p:spTree>
    <p:extLst>
      <p:ext uri="{BB962C8B-B14F-4D97-AF65-F5344CB8AC3E}">
        <p14:creationId xmlns:p14="http://schemas.microsoft.com/office/powerpoint/2010/main" val="236550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10"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0078D7"/>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2" name="Text Placeholder 11"/>
          <p:cNvSpPr>
            <a:spLocks noGrp="1"/>
          </p:cNvSpPr>
          <p:nvPr>
            <p:ph type="body" sz="quarter" idx="10" hasCustomPrompt="1"/>
          </p:nvPr>
        </p:nvSpPr>
        <p:spPr>
          <a:xfrm>
            <a:off x="609889" y="2971800"/>
            <a:ext cx="6658206" cy="914400"/>
          </a:xfrm>
          <a:prstGeom prst="rect">
            <a:avLst/>
          </a:prstGeom>
        </p:spPr>
        <p:txBody>
          <a:bodyPr anchor="ctr"/>
          <a:lstStyle>
            <a:lvl1pPr marL="0" indent="0">
              <a:buFontTx/>
              <a:buNone/>
              <a:defRPr sz="5400">
                <a:solidFill>
                  <a:schemeClr val="bg1"/>
                </a:solidFill>
                <a:latin typeface="Segoe UI Semilight" panose="020B0402040204020203" pitchFamily="34" charset="0"/>
                <a:cs typeface="Segoe UI Semilight" panose="020B0402040204020203" pitchFamily="34" charset="0"/>
              </a:defRPr>
            </a:lvl1pPr>
          </a:lstStyle>
          <a:p>
            <a:pPr lvl="0"/>
            <a:r>
              <a:rPr lang="en-US"/>
              <a:t>Something!</a:t>
            </a:r>
          </a:p>
        </p:txBody>
      </p:sp>
    </p:spTree>
    <p:extLst>
      <p:ext uri="{BB962C8B-B14F-4D97-AF65-F5344CB8AC3E}">
        <p14:creationId xmlns:p14="http://schemas.microsoft.com/office/powerpoint/2010/main" val="3567512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
                        <p:tgtEl>
                          <p:spTgt spid="12"/>
                        </p:tgtEl>
                      </p:cBhvr>
                    </p:animEffect>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99E6-77FC-48C9-BC7E-C0E583D92F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607B6C-3A91-4453-8902-7795ABB915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D8347-A436-45B2-918C-040BD62E5D52}"/>
              </a:ext>
            </a:extLst>
          </p:cNvPr>
          <p:cNvSpPr>
            <a:spLocks noGrp="1"/>
          </p:cNvSpPr>
          <p:nvPr>
            <p:ph type="dt" sz="half" idx="10"/>
          </p:nvPr>
        </p:nvSpPr>
        <p:spPr/>
        <p:txBody>
          <a:bodyPr/>
          <a:lstStyle/>
          <a:p>
            <a:fld id="{6FBAB9F4-FC3F-4C2D-B984-8220C40AA5FE}" type="datetimeFigureOut">
              <a:rPr lang="en-US" smtClean="0"/>
              <a:t>3/29/2019</a:t>
            </a:fld>
            <a:endParaRPr lang="en-US"/>
          </a:p>
        </p:txBody>
      </p:sp>
      <p:sp>
        <p:nvSpPr>
          <p:cNvPr id="5" name="Footer Placeholder 4">
            <a:extLst>
              <a:ext uri="{FF2B5EF4-FFF2-40B4-BE49-F238E27FC236}">
                <a16:creationId xmlns:a16="http://schemas.microsoft.com/office/drawing/2014/main" id="{254AABE5-3F1A-4537-80BE-3525E56B7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8A453A-1F8F-4EE2-8C5F-0DACB137C7A8}"/>
              </a:ext>
            </a:extLst>
          </p:cNvPr>
          <p:cNvSpPr>
            <a:spLocks noGrp="1"/>
          </p:cNvSpPr>
          <p:nvPr>
            <p:ph type="sldNum" sz="quarter" idx="12"/>
          </p:nvPr>
        </p:nvSpPr>
        <p:spPr/>
        <p:txBody>
          <a:bodyPr/>
          <a:lstStyle/>
          <a:p>
            <a:fld id="{788A9A7F-CAAC-40CB-8DDD-40A1D34DB629}" type="slidenum">
              <a:rPr lang="en-US" smtClean="0"/>
              <a:t>‹#›</a:t>
            </a:fld>
            <a:endParaRPr lang="en-US"/>
          </a:p>
        </p:txBody>
      </p:sp>
    </p:spTree>
    <p:extLst>
      <p:ext uri="{BB962C8B-B14F-4D97-AF65-F5344CB8AC3E}">
        <p14:creationId xmlns:p14="http://schemas.microsoft.com/office/powerpoint/2010/main" val="168279062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FD1404-B133-4604-91DA-1AACFC2411D3}" type="datetime1">
              <a:rPr lang="en-US" smtClean="0"/>
              <a:t>3/29/2019</a:t>
            </a:fld>
            <a:endParaRPr lang="en-US"/>
          </a:p>
        </p:txBody>
      </p:sp>
      <p:sp>
        <p:nvSpPr>
          <p:cNvPr id="5" name="Slide Number Placeholder 4"/>
          <p:cNvSpPr>
            <a:spLocks noGrp="1"/>
          </p:cNvSpPr>
          <p:nvPr>
            <p:ph type="sldNum" sz="quarter" idx="12"/>
          </p:nvPr>
        </p:nvSpPr>
        <p:spPr/>
        <p:txBody>
          <a:bodyPr/>
          <a:lstStyle/>
          <a:p>
            <a:fld id="{EE166925-D6B2-434E-AAFE-1961E77F94B4}" type="slidenum">
              <a:rPr lang="en-US" smtClean="0"/>
              <a:t>‹#›</a:t>
            </a:fld>
            <a:endParaRPr lang="en-US"/>
          </a:p>
        </p:txBody>
      </p:sp>
    </p:spTree>
    <p:extLst>
      <p:ext uri="{BB962C8B-B14F-4D97-AF65-F5344CB8AC3E}">
        <p14:creationId xmlns:p14="http://schemas.microsoft.com/office/powerpoint/2010/main" val="22551382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83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74337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15765421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99683806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405683460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9170215"/>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55091135"/>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81914394"/>
      </p:ext>
    </p:extLst>
  </p:cSld>
  <p:clrMapOvr>
    <a:masterClrMapping/>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1024912"/>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3610894"/>
      </p:ext>
    </p:extLst>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344847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288367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1154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875252"/>
      </p:ext>
    </p:extLst>
  </p:cSld>
  <p:clrMapOvr>
    <a:masterClrMapping/>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9232376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97745792"/>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212718"/>
      </p:ext>
    </p:extLst>
  </p:cSld>
  <p:clrMapOvr>
    <a:masterClrMapping/>
  </p:clrMapOvr>
  <p:transitio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5842329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25666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853851"/>
      </p:ext>
    </p:extLst>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933532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1738387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74AA263-666A-4B47-8BEA-5F853E66DEF6}" type="datetimeFigureOut">
              <a:rPr lang="en-US" smtClean="0"/>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0685CE-4C23-4C8F-9178-68BD8203AEE0}" type="slidenum">
              <a:rPr lang="en-US" smtClean="0"/>
              <a:t>‹#›</a:t>
            </a:fld>
            <a:endParaRPr lang="en-US"/>
          </a:p>
        </p:txBody>
      </p:sp>
    </p:spTree>
    <p:extLst>
      <p:ext uri="{BB962C8B-B14F-4D97-AF65-F5344CB8AC3E}">
        <p14:creationId xmlns:p14="http://schemas.microsoft.com/office/powerpoint/2010/main" val="348415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84677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2"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7"/>
            <a:ext cx="8964186" cy="715931"/>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966124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AFF513-336F-4919-A835-05E8797E65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787"/>
          <a:stretch/>
        </p:blipFill>
        <p:spPr>
          <a:xfrm>
            <a:off x="0" y="12082"/>
            <a:ext cx="12195176" cy="6845918"/>
          </a:xfrm>
          <a:prstGeom prst="rect">
            <a:avLst/>
          </a:prstGeom>
        </p:spPr>
      </p:pic>
      <p:sp>
        <p:nvSpPr>
          <p:cNvPr id="15" name="Rectangle 14">
            <a:extLst>
              <a:ext uri="{FF2B5EF4-FFF2-40B4-BE49-F238E27FC236}">
                <a16:creationId xmlns:a16="http://schemas.microsoft.com/office/drawing/2014/main" id="{5DB8B413-A6BB-41CF-983F-31E8DCB68416}"/>
              </a:ext>
            </a:extLst>
          </p:cNvPr>
          <p:cNvSpPr/>
          <p:nvPr userDrawn="1"/>
        </p:nvSpPr>
        <p:spPr bwMode="auto">
          <a:xfrm>
            <a:off x="0" y="0"/>
            <a:ext cx="12194311"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76F7FDC-416C-4851-9685-DC532FC75891}"/>
              </a:ext>
            </a:extLst>
          </p:cNvPr>
          <p:cNvSpPr/>
          <p:nvPr userDrawn="1"/>
        </p:nvSpPr>
        <p:spPr bwMode="auto">
          <a:xfrm>
            <a:off x="-865" y="0"/>
            <a:ext cx="12194311"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4" y="2084187"/>
            <a:ext cx="6274911" cy="1793090"/>
          </a:xfrm>
          <a:noFill/>
        </p:spPr>
        <p:txBody>
          <a:bodyPr lIns="146304" tIns="91440" rIns="146304" bIns="91440" anchor="t" anchorCtr="0"/>
          <a:lstStyle>
            <a:lvl1pPr>
              <a:defRPr sz="5292" spc="-98"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5"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59102" y="470067"/>
            <a:ext cx="1419662" cy="304828"/>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302097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99582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275771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96843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8"/>
            <a:ext cx="5378548" cy="1946751"/>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1946751"/>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74955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1" y="1742658"/>
            <a:ext cx="12192000" cy="51153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789387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39576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11062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AA7D2-3ED6-4D21-AB3E-47C2D0E53C66}"/>
              </a:ext>
            </a:extLst>
          </p:cNvPr>
          <p:cNvSpPr/>
          <p:nvPr userDrawn="1"/>
        </p:nvSpPr>
        <p:spPr bwMode="auto">
          <a:xfrm>
            <a:off x="1" y="489"/>
            <a:ext cx="12192000" cy="6857027"/>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269240" y="2084187"/>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46536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9961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2363670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0651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64724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404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3">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5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8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19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88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831643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13" tIns="179213" rIns="179213" bIns="179213"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49368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40002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2571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0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21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3692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0357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81777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3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75351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1269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723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38220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5662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94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316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2719997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1172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789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90176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97273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28852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2751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63808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171220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9203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21635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March 29,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277257343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372418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91909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69034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5521958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9043267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5829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094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52939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2538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56116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87062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182461178"/>
      </p:ext>
    </p:extLst>
  </p:cSld>
  <p:clrMapOvr>
    <a:masterClrMapping/>
  </p:clrMapOvr>
  <p:extLst mod="1">
    <p:ext uri="{DCECCB84-F9BA-43D5-87BE-67443E8EF086}">
      <p15:sldGuideLst xmlns:p15="http://schemas.microsoft.com/office/powerpoint/2012/main">
        <p15:guide id="1" orient="horz" pos="180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59536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0978579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March 29,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83209687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E02B-7B30-4337-9B1E-95581D5FAC5F}"/>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6" name="Text Placeholder 7">
            <a:extLst>
              <a:ext uri="{FF2B5EF4-FFF2-40B4-BE49-F238E27FC236}">
                <a16:creationId xmlns:a16="http://schemas.microsoft.com/office/drawing/2014/main" id="{78756FC4-7E7D-45AF-86EC-83BBC47D2C9F}"/>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7395611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526777102"/>
      </p:ext>
    </p:extLst>
  </p:cSld>
  <p:clrMapOvr>
    <a:masterClrMapping/>
  </p:clrMapOvr>
  <p:extLst mod="1">
    <p:ext uri="{DCECCB84-F9BA-43D5-87BE-67443E8EF086}">
      <p15:sldGuideLst xmlns:p15="http://schemas.microsoft.com/office/powerpoint/2012/main">
        <p15:guide id="1" orient="horz" pos="180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60619269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410462660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41724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54434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9647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52969423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24076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671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56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7166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9594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39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3169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0093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22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8685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29656582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9552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86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501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57489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5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04711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7768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69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7173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833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395718141"/>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928431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13438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85142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1819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80640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81956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28446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280484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77626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006408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3688670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848006768"/>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5106815"/>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156375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505031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27924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1327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641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611003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99830467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11171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57086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62792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0662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514236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617709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92143973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5017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6945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180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830184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3747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2748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8626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3/29/2019</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29121316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p:spPr>
        <p:txBody>
          <a:bodyPr/>
          <a:lstStyle>
            <a:lvl1pPr algn="l">
              <a:defRPr/>
            </a:lvl1pPr>
          </a:lstStyle>
          <a:p>
            <a:r>
              <a:rPr lang="en-US"/>
              <a:t>Click to edit Master</a:t>
            </a:r>
          </a:p>
        </p:txBody>
      </p:sp>
    </p:spTree>
    <p:extLst>
      <p:ext uri="{BB962C8B-B14F-4D97-AF65-F5344CB8AC3E}">
        <p14:creationId xmlns:p14="http://schemas.microsoft.com/office/powerpoint/2010/main" val="702556472"/>
      </p:ext>
    </p:extLst>
  </p:cSld>
  <p:clrMapOvr>
    <a:masterClrMapping/>
  </p:clrMapOvr>
  <p:extLst mod="1">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62582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2595676631"/>
      </p:ext>
    </p:extLst>
  </p:cSld>
  <p:clrMapOvr>
    <a:masterClrMapping/>
  </p:clrMapOvr>
  <p:extLst mod="1">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8128001" y="3899595"/>
            <a:ext cx="3224211"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a:p>
            <a:pPr lvl="2"/>
            <a:r>
              <a:rPr lang="en-US"/>
              <a:t>Third level</a:t>
            </a:r>
          </a:p>
          <a:p>
            <a:pPr lvl="3"/>
            <a:r>
              <a:rPr lang="en-US"/>
              <a:t>Fourth level</a:t>
            </a:r>
          </a:p>
          <a:p>
            <a:pPr lvl="4"/>
            <a:r>
              <a:rPr lang="en-US"/>
              <a:t>Fifth level</a:t>
            </a:r>
          </a:p>
        </p:txBody>
      </p:sp>
      <p:sp>
        <p:nvSpPr>
          <p:cNvPr id="9" name="Title 3">
            <a:extLst>
              <a:ext uri="{FF2B5EF4-FFF2-40B4-BE49-F238E27FC236}">
                <a16:creationId xmlns:a16="http://schemas.microsoft.com/office/drawing/2014/main" id="{A9DE3440-CBFB-4BDA-BD06-9B535C17A6F3}"/>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23971532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72802005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0868" y="585788"/>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579813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Only">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A721870-A346-4D53-AA30-853C2E9CEE09}"/>
              </a:ext>
            </a:extLst>
          </p:cNvPr>
          <p:cNvSpPr>
            <a:spLocks noGrp="1"/>
          </p:cNvSpPr>
          <p:nvPr>
            <p:ph type="body" sz="quarter" idx="10"/>
          </p:nvPr>
        </p:nvSpPr>
        <p:spPr>
          <a:xfrm>
            <a:off x="584200" y="3429000"/>
            <a:ext cx="4700494" cy="2208736"/>
          </a:xfrm>
        </p:spPr>
        <p:txBody>
          <a:bodyPr/>
          <a:lstStyle>
            <a:lvl1pPr marL="0" indent="0" defTabSz="114300">
              <a:buNone/>
              <a:defRPr/>
            </a:lvl1pPr>
            <a:lvl2pPr marL="0" indent="0" defTabSz="114300">
              <a:buNone/>
              <a:defRPr/>
            </a:lvl2pPr>
            <a:lvl3pPr marL="0" indent="0" defTabSz="114300">
              <a:buNone/>
              <a:defRPr/>
            </a:lvl3pPr>
            <a:lvl4pPr marL="0" indent="0" defTabSz="114300">
              <a:buNone/>
              <a:defRPr/>
            </a:lvl4pPr>
            <a:lvl5pPr marL="0" indent="0" defTabSz="11430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199" y="2064389"/>
            <a:ext cx="4700495"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91831758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32838266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Image Break 2">
    <p:spTree>
      <p:nvGrpSpPr>
        <p:cNvPr id="1" name=""/>
        <p:cNvGrpSpPr/>
        <p:nvPr/>
      </p:nvGrpSpPr>
      <p:grpSpPr>
        <a:xfrm>
          <a:off x="0" y="0"/>
          <a:ext cx="0" cy="0"/>
          <a:chOff x="0" y="0"/>
          <a:chExt cx="0" cy="0"/>
        </a:xfrm>
      </p:grpSpPr>
      <p:sp>
        <p:nvSpPr>
          <p:cNvPr id="6" name="Picture Placeholder 6"/>
          <p:cNvSpPr>
            <a:spLocks noGrp="1"/>
          </p:cNvSpPr>
          <p:nvPr>
            <p:ph type="pic" sz="quarter" idx="17" hasCustomPrompt="1"/>
          </p:nvPr>
        </p:nvSpPr>
        <p:spPr>
          <a:xfrm>
            <a:off x="0" y="0"/>
            <a:ext cx="9095012" cy="6858000"/>
          </a:xfrm>
          <a:solidFill>
            <a:schemeClr val="accent1"/>
          </a:solidFill>
          <a:ln>
            <a:noFill/>
          </a:ln>
        </p:spPr>
        <p:txBody>
          <a:bodyPr lIns="180000" tIns="180000" rIns="180000" bIns="180000">
            <a:normAutofit/>
          </a:bodyPr>
          <a:lstStyle>
            <a:lvl1pPr algn="l">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
        <p:nvSpPr>
          <p:cNvPr id="17" name="Picture Placeholder 6"/>
          <p:cNvSpPr>
            <a:spLocks noGrp="1"/>
          </p:cNvSpPr>
          <p:nvPr>
            <p:ph type="pic" sz="quarter" idx="18" hasCustomPrompt="1"/>
          </p:nvPr>
        </p:nvSpPr>
        <p:spPr>
          <a:xfrm>
            <a:off x="9095015" y="0"/>
            <a:ext cx="3096988" cy="6858000"/>
          </a:xfrm>
          <a:solidFill>
            <a:schemeClr val="accent1"/>
          </a:solidFill>
          <a:ln>
            <a:noFill/>
          </a:ln>
        </p:spPr>
        <p:txBody>
          <a:bodyPr lIns="1260000" tIns="90000" rIns="180000" bIns="360000">
            <a:normAutofit/>
          </a:bodyPr>
          <a:lstStyle>
            <a:lvl1pPr algn="ctr">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Tree>
    <p:extLst>
      <p:ext uri="{BB962C8B-B14F-4D97-AF65-F5344CB8AC3E}">
        <p14:creationId xmlns:p14="http://schemas.microsoft.com/office/powerpoint/2010/main" val="8352834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86309634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58037894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3865777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565278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88559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11321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MS logo gray - EMF" descr="Microsoft logo, gray text version">
            <a:extLst>
              <a:ext uri="{FF2B5EF4-FFF2-40B4-BE49-F238E27FC236}">
                <a16:creationId xmlns:a16="http://schemas.microsoft.com/office/drawing/2014/main" id="{26FDBBD4-5439-43FF-9C3C-06E51481568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46" name="Rectangle 45">
            <a:extLst>
              <a:ext uri="{FF2B5EF4-FFF2-40B4-BE49-F238E27FC236}">
                <a16:creationId xmlns:a16="http://schemas.microsoft.com/office/drawing/2014/main" id="{9E86009C-8F6D-4F4E-8039-1BBAB4349ACE}"/>
              </a:ext>
            </a:extLst>
          </p:cNvPr>
          <p:cNvSpPr/>
          <p:nvPr userDrawn="1"/>
        </p:nvSpPr>
        <p:spPr bwMode="gray">
          <a:xfrm>
            <a:off x="293044" y="1170431"/>
            <a:ext cx="11604624" cy="53938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64634A0D-CDC1-4B74-9B1D-BFC041ADFF89}"/>
              </a:ext>
            </a:extLst>
          </p:cNvPr>
          <p:cNvGrpSpPr/>
          <p:nvPr userDrawn="1"/>
        </p:nvGrpSpPr>
        <p:grpSpPr bwMode="ltGray">
          <a:xfrm>
            <a:off x="8710812" y="1771650"/>
            <a:ext cx="3481189" cy="4196081"/>
            <a:chOff x="8710812" y="1771650"/>
            <a:chExt cx="3481189" cy="4196081"/>
          </a:xfrm>
        </p:grpSpPr>
        <p:sp>
          <p:nvSpPr>
            <p:cNvPr id="56" name="Freeform 5">
              <a:extLst>
                <a:ext uri="{FF2B5EF4-FFF2-40B4-BE49-F238E27FC236}">
                  <a16:creationId xmlns:a16="http://schemas.microsoft.com/office/drawing/2014/main" id="{4DC76CC5-7A92-4507-B9AB-E1C52B408C78}"/>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713C1AC6-B4DC-4963-9EA8-B6B20DD580F4}"/>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
              <a:extLst>
                <a:ext uri="{FF2B5EF4-FFF2-40B4-BE49-F238E27FC236}">
                  <a16:creationId xmlns:a16="http://schemas.microsoft.com/office/drawing/2014/main" id="{F84FA6D7-56F7-44A5-952F-1D8D92BE75DC}"/>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
              <a:extLst>
                <a:ext uri="{FF2B5EF4-FFF2-40B4-BE49-F238E27FC236}">
                  <a16:creationId xmlns:a16="http://schemas.microsoft.com/office/drawing/2014/main" id="{DC6E7217-0264-4BC2-94C5-154B07A16467}"/>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a:extLst>
                <a:ext uri="{FF2B5EF4-FFF2-40B4-BE49-F238E27FC236}">
                  <a16:creationId xmlns:a16="http://schemas.microsoft.com/office/drawing/2014/main" id="{0107B848-7897-4AE3-96D8-7F063977D580}"/>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
              <a:extLst>
                <a:ext uri="{FF2B5EF4-FFF2-40B4-BE49-F238E27FC236}">
                  <a16:creationId xmlns:a16="http://schemas.microsoft.com/office/drawing/2014/main" id="{62E28D71-9D3A-4161-AEC5-AC22CDED1496}"/>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
              <a:extLst>
                <a:ext uri="{FF2B5EF4-FFF2-40B4-BE49-F238E27FC236}">
                  <a16:creationId xmlns:a16="http://schemas.microsoft.com/office/drawing/2014/main" id="{4EE38E3D-6F6F-48A0-B807-ED5EB1BB02B3}"/>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
              <a:extLst>
                <a:ext uri="{FF2B5EF4-FFF2-40B4-BE49-F238E27FC236}">
                  <a16:creationId xmlns:a16="http://schemas.microsoft.com/office/drawing/2014/main" id="{B6BDC1BC-1C74-4943-947E-002A476C34DE}"/>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7F4CE712-18EB-4B18-BEFD-25E76271D6B4}"/>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14">
              <a:extLst>
                <a:ext uri="{FF2B5EF4-FFF2-40B4-BE49-F238E27FC236}">
                  <a16:creationId xmlns:a16="http://schemas.microsoft.com/office/drawing/2014/main" id="{1B97ABDE-E446-4A14-AE73-C28DA6F40A1E}"/>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15">
              <a:extLst>
                <a:ext uri="{FF2B5EF4-FFF2-40B4-BE49-F238E27FC236}">
                  <a16:creationId xmlns:a16="http://schemas.microsoft.com/office/drawing/2014/main" id="{4E371BC5-B5DD-4560-9E82-A726980A18B0}"/>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E7ED0ABE-C1E9-481E-9E3A-028F704C9985}"/>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
              <a:extLst>
                <a:ext uri="{FF2B5EF4-FFF2-40B4-BE49-F238E27FC236}">
                  <a16:creationId xmlns:a16="http://schemas.microsoft.com/office/drawing/2014/main" id="{5D8E8713-A78A-4A1C-9DF6-CEDDE82189D3}"/>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
              <a:extLst>
                <a:ext uri="{FF2B5EF4-FFF2-40B4-BE49-F238E27FC236}">
                  <a16:creationId xmlns:a16="http://schemas.microsoft.com/office/drawing/2014/main" id="{4356CA3E-2ADD-4A4A-938B-21C0E6F73EBF}"/>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Shape 71">
              <a:extLst>
                <a:ext uri="{FF2B5EF4-FFF2-40B4-BE49-F238E27FC236}">
                  <a16:creationId xmlns:a16="http://schemas.microsoft.com/office/drawing/2014/main" id="{59FA4478-CD34-4951-980A-B0310D4783B5}"/>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BF3C3C93-31C7-4E34-B536-46E2E5BB20EE}"/>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74" name="Freeform 21">
              <a:extLst>
                <a:ext uri="{FF2B5EF4-FFF2-40B4-BE49-F238E27FC236}">
                  <a16:creationId xmlns:a16="http://schemas.microsoft.com/office/drawing/2014/main" id="{0823D6EC-7859-4E8F-B997-349444F522F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
              <a:extLst>
                <a:ext uri="{FF2B5EF4-FFF2-40B4-BE49-F238E27FC236}">
                  <a16:creationId xmlns:a16="http://schemas.microsoft.com/office/drawing/2014/main" id="{6CB27EA3-EC8E-4F6B-B629-083D47C701E0}"/>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3">
              <a:extLst>
                <a:ext uri="{FF2B5EF4-FFF2-40B4-BE49-F238E27FC236}">
                  <a16:creationId xmlns:a16="http://schemas.microsoft.com/office/drawing/2014/main" id="{6D0AFD7B-1ED2-4ED0-AD9D-DE457DC79354}"/>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4">
              <a:extLst>
                <a:ext uri="{FF2B5EF4-FFF2-40B4-BE49-F238E27FC236}">
                  <a16:creationId xmlns:a16="http://schemas.microsoft.com/office/drawing/2014/main" id="{90ACDD35-148D-4651-AE5F-D6910312A6F1}"/>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5">
              <a:extLst>
                <a:ext uri="{FF2B5EF4-FFF2-40B4-BE49-F238E27FC236}">
                  <a16:creationId xmlns:a16="http://schemas.microsoft.com/office/drawing/2014/main" id="{9AB5307B-9D80-439E-9AB9-DCE501AEDD3F}"/>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
              <a:extLst>
                <a:ext uri="{FF2B5EF4-FFF2-40B4-BE49-F238E27FC236}">
                  <a16:creationId xmlns:a16="http://schemas.microsoft.com/office/drawing/2014/main" id="{FE5C8C41-8064-491D-918F-5182AA10092D}"/>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675737AF-08D7-46E7-A6B2-D93E2B2758E0}"/>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81" name="Graphic 80">
            <a:extLst>
              <a:ext uri="{FF2B5EF4-FFF2-40B4-BE49-F238E27FC236}">
                <a16:creationId xmlns:a16="http://schemas.microsoft.com/office/drawing/2014/main" id="{A2115767-F785-4332-BA47-8DA7FD22C272}"/>
              </a:ext>
            </a:extLst>
          </p:cNvPr>
          <p:cNvPicPr>
            <a:picLocks noChangeAspect="1"/>
          </p:cNvPicPr>
          <p:nvPr userDrawn="1"/>
        </p:nvPicPr>
        <p:blipFill>
          <a:blip r:embed="rId5">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89116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a:prstGeom prst="rect">
            <a:avLst/>
          </a:prstGeo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146304"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35" name="Group 34">
            <a:extLst>
              <a:ext uri="{FF2B5EF4-FFF2-40B4-BE49-F238E27FC236}">
                <a16:creationId xmlns:a16="http://schemas.microsoft.com/office/drawing/2014/main" id="{83A65528-BEA6-4455-89DF-356D30F1C2A5}"/>
              </a:ext>
            </a:extLst>
          </p:cNvPr>
          <p:cNvGrpSpPr/>
          <p:nvPr userDrawn="1"/>
        </p:nvGrpSpPr>
        <p:grpSpPr bwMode="ltGray">
          <a:xfrm>
            <a:off x="8710812" y="2368232"/>
            <a:ext cx="3481189" cy="4196081"/>
            <a:chOff x="8710812" y="1771650"/>
            <a:chExt cx="3481189" cy="4196081"/>
          </a:xfrm>
        </p:grpSpPr>
        <p:sp>
          <p:nvSpPr>
            <p:cNvPr id="36" name="Freeform 5">
              <a:extLst>
                <a:ext uri="{FF2B5EF4-FFF2-40B4-BE49-F238E27FC236}">
                  <a16:creationId xmlns:a16="http://schemas.microsoft.com/office/drawing/2014/main" id="{B11C373F-A409-44E6-9C7C-EE4AF88C98C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2AA8092B-E8F2-4E17-A12B-B3C1EBF03616}"/>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A0C6E152-5A92-436C-8386-9978D15BEB79}"/>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74C3E44-6DE7-4382-A69C-C886BBA18E22}"/>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C4BEFC2F-6009-4430-B283-E24A1114566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6AB6A802-8716-4699-967F-7193E06B96BC}"/>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9A8CCA96-2AD8-4343-A8A1-BF2AEECE1A8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BF3EEB20-C459-4356-898E-B99931BA14A7}"/>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2D0EBF3F-921B-4D45-8016-0E5E4C159040}"/>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14">
              <a:extLst>
                <a:ext uri="{FF2B5EF4-FFF2-40B4-BE49-F238E27FC236}">
                  <a16:creationId xmlns:a16="http://schemas.microsoft.com/office/drawing/2014/main" id="{546A93D8-C295-4C30-9892-0FF8440B115F}"/>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15">
              <a:extLst>
                <a:ext uri="{FF2B5EF4-FFF2-40B4-BE49-F238E27FC236}">
                  <a16:creationId xmlns:a16="http://schemas.microsoft.com/office/drawing/2014/main" id="{26D2C748-4059-4C5B-8A04-C78D924762EE}"/>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CAE58463-4DFA-46A0-BEED-FDDBBEA8E10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8605461F-8950-4448-8BCA-692C1D151D89}"/>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4CB9790C-410E-4188-BF4B-3B61BA1A87BA}"/>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Shape 49">
              <a:extLst>
                <a:ext uri="{FF2B5EF4-FFF2-40B4-BE49-F238E27FC236}">
                  <a16:creationId xmlns:a16="http://schemas.microsoft.com/office/drawing/2014/main" id="{97D1BD09-94AB-4626-AD6C-7425822C145E}"/>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93D7ABCA-9E42-4EAA-B21B-31CE59A5E108}"/>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52" name="Freeform 21">
              <a:extLst>
                <a:ext uri="{FF2B5EF4-FFF2-40B4-BE49-F238E27FC236}">
                  <a16:creationId xmlns:a16="http://schemas.microsoft.com/office/drawing/2014/main" id="{F705A26E-E647-465A-8FE3-92252DAF2378}"/>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a:extLst>
                <a:ext uri="{FF2B5EF4-FFF2-40B4-BE49-F238E27FC236}">
                  <a16:creationId xmlns:a16="http://schemas.microsoft.com/office/drawing/2014/main" id="{0BF01532-DA86-4E85-83F5-990C4AFCA363}"/>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AFC3DE0-77F2-454D-83FB-3A614CD3A3B7}"/>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C7D9EB1C-F4E6-452F-839C-EA1646D5158B}"/>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F9D8ED01-5EED-44C6-B1E5-79602B3CF473}"/>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01AE8F6D-14EC-4231-88D6-1C72312F6911}"/>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9307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80596" y="1505833"/>
            <a:ext cx="3938914" cy="553998"/>
          </a:xfrm>
          <a:prstGeom prst="rect">
            <a:avLst/>
          </a:prstGeom>
        </p:spPr>
        <p:txBody>
          <a:bodyPr wrap="square"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494418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52250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744586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DDFD3761-4F1D-4624-A48B-A3A62F8BE0D4}"/>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9946105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B822D851-718C-46ED-8D59-B7005EE12ED1}"/>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2255302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4055635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461082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a:prstGeom prst="rect">
            <a:avLst/>
          </a:prstGeo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750524"/>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with gri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E82DDE-D1C8-4FA3-B8B1-60FABDA817CE}"/>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9305263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1404F95-BA58-4F8A-9757-FB13F3D704C0}"/>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59534574"/>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lgn="l">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19519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 Square Photo">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0615946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quare Photo body text">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a:prstGeom prst="rect">
            <a:avLst/>
          </a:prstGeo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7" name="Group 36">
            <a:extLst>
              <a:ext uri="{FF2B5EF4-FFF2-40B4-BE49-F238E27FC236}">
                <a16:creationId xmlns:a16="http://schemas.microsoft.com/office/drawing/2014/main" id="{16DD8738-4AF6-4799-9757-AA620DF6234A}"/>
              </a:ext>
            </a:extLst>
          </p:cNvPr>
          <p:cNvGrpSpPr/>
          <p:nvPr userDrawn="1"/>
        </p:nvGrpSpPr>
        <p:grpSpPr bwMode="ltGray">
          <a:xfrm>
            <a:off x="6256117" y="-21839"/>
            <a:ext cx="5932086" cy="6890047"/>
            <a:chOff x="6256117" y="-21839"/>
            <a:chExt cx="5932086" cy="6890047"/>
          </a:xfrm>
        </p:grpSpPr>
        <p:grpSp>
          <p:nvGrpSpPr>
            <p:cNvPr id="38" name="Group 37">
              <a:extLst>
                <a:ext uri="{FF2B5EF4-FFF2-40B4-BE49-F238E27FC236}">
                  <a16:creationId xmlns:a16="http://schemas.microsoft.com/office/drawing/2014/main" id="{89152A07-A20E-4C3A-98C5-F145798C3B82}"/>
                </a:ext>
              </a:extLst>
            </p:cNvPr>
            <p:cNvGrpSpPr/>
            <p:nvPr userDrawn="1"/>
          </p:nvGrpSpPr>
          <p:grpSpPr bwMode="ltGray">
            <a:xfrm>
              <a:off x="8507413" y="1457714"/>
              <a:ext cx="3680790" cy="5392441"/>
              <a:chOff x="8507413" y="1457714"/>
              <a:chExt cx="3680790" cy="5392441"/>
            </a:xfrm>
          </p:grpSpPr>
          <p:sp>
            <p:nvSpPr>
              <p:cNvPr id="47" name="Freeform: Shape 46">
                <a:extLst>
                  <a:ext uri="{FF2B5EF4-FFF2-40B4-BE49-F238E27FC236}">
                    <a16:creationId xmlns:a16="http://schemas.microsoft.com/office/drawing/2014/main" id="{3E335E85-9054-4B1A-BBD7-D8547B9DDD1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4969046C-B12A-40B5-B38B-AC10AE68B1E9}"/>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7C986313-F6D6-46D8-8362-E052B186BB6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49A96160-C72C-462C-BB5A-AD4A380E80C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7B0A59B-06ED-4CD7-8D8C-04123E2AB7A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400BC2F7-8717-46B7-8FF5-3D819E92D1D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F09E159-DF4C-46D9-8215-EB6C6D20A6F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2E93D7F-DDB6-453B-AFD3-D3712C8E904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7D5EDE3D-3C57-4A02-8B3B-64CCE47716D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2C5D5CBB-3E31-48CD-9F42-DDC7FE75EE32}"/>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CFED7E41-E78E-4F25-89E9-5FD84F291419}"/>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8" name="Freeform: Shape 57">
                <a:extLst>
                  <a:ext uri="{FF2B5EF4-FFF2-40B4-BE49-F238E27FC236}">
                    <a16:creationId xmlns:a16="http://schemas.microsoft.com/office/drawing/2014/main" id="{994B2576-1C0E-4446-9014-E4BE8E3D007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9" name="Freeform: Shape 58">
                <a:extLst>
                  <a:ext uri="{FF2B5EF4-FFF2-40B4-BE49-F238E27FC236}">
                    <a16:creationId xmlns:a16="http://schemas.microsoft.com/office/drawing/2014/main" id="{978779D1-893E-490B-A44B-5C4D234F3B7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1" name="Freeform: Shape 80">
                <a:extLst>
                  <a:ext uri="{FF2B5EF4-FFF2-40B4-BE49-F238E27FC236}">
                    <a16:creationId xmlns:a16="http://schemas.microsoft.com/office/drawing/2014/main" id="{1156F5B5-4590-4CEE-A1CB-6FA39D664D90}"/>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0DB35E58-0BF2-4A87-95C2-A1FA7A039230}"/>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A002564A-3F52-43A5-969C-9C5C99CBBF1F}"/>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4" name="Straight Connector 83">
                <a:extLst>
                  <a:ext uri="{FF2B5EF4-FFF2-40B4-BE49-F238E27FC236}">
                    <a16:creationId xmlns:a16="http://schemas.microsoft.com/office/drawing/2014/main" id="{12439588-6B1C-492A-A1D1-99465909942D}"/>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9" name="Group 38">
              <a:extLst>
                <a:ext uri="{FF2B5EF4-FFF2-40B4-BE49-F238E27FC236}">
                  <a16:creationId xmlns:a16="http://schemas.microsoft.com/office/drawing/2014/main" id="{91B5C8DC-312B-41B1-94BF-C7E132873327}"/>
                </a:ext>
              </a:extLst>
            </p:cNvPr>
            <p:cNvGrpSpPr/>
            <p:nvPr userDrawn="1"/>
          </p:nvGrpSpPr>
          <p:grpSpPr bwMode="ltGray">
            <a:xfrm>
              <a:off x="7545167" y="-21839"/>
              <a:ext cx="1192433" cy="1098538"/>
              <a:chOff x="7545167" y="-9139"/>
              <a:chExt cx="1192433" cy="1098538"/>
            </a:xfrm>
          </p:grpSpPr>
          <p:sp>
            <p:nvSpPr>
              <p:cNvPr id="44" name="Freeform: Shape 43">
                <a:extLst>
                  <a:ext uri="{FF2B5EF4-FFF2-40B4-BE49-F238E27FC236}">
                    <a16:creationId xmlns:a16="http://schemas.microsoft.com/office/drawing/2014/main" id="{AC220856-25AB-4080-9BC4-80AA5F0A1A63}"/>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5" name="Freeform: Shape 44">
                <a:extLst>
                  <a:ext uri="{FF2B5EF4-FFF2-40B4-BE49-F238E27FC236}">
                    <a16:creationId xmlns:a16="http://schemas.microsoft.com/office/drawing/2014/main" id="{C196DC62-783C-4796-B1B9-A8CB24AE87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6" name="Freeform: Shape 45">
                <a:extLst>
                  <a:ext uri="{FF2B5EF4-FFF2-40B4-BE49-F238E27FC236}">
                    <a16:creationId xmlns:a16="http://schemas.microsoft.com/office/drawing/2014/main" id="{AFFF3738-5CBB-43FD-BAF5-717C7707A8E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40" name="Group 39">
              <a:extLst>
                <a:ext uri="{FF2B5EF4-FFF2-40B4-BE49-F238E27FC236}">
                  <a16:creationId xmlns:a16="http://schemas.microsoft.com/office/drawing/2014/main" id="{8506971A-4DD4-4934-A372-1A37720EC39F}"/>
                </a:ext>
              </a:extLst>
            </p:cNvPr>
            <p:cNvGrpSpPr/>
            <p:nvPr userDrawn="1"/>
          </p:nvGrpSpPr>
          <p:grpSpPr bwMode="ltGray">
            <a:xfrm>
              <a:off x="6256117" y="5896894"/>
              <a:ext cx="1057910" cy="971314"/>
              <a:chOff x="6256117" y="5896894"/>
              <a:chExt cx="1057910" cy="971314"/>
            </a:xfrm>
          </p:grpSpPr>
          <p:sp>
            <p:nvSpPr>
              <p:cNvPr id="41" name="Freeform: Shape 40">
                <a:extLst>
                  <a:ext uri="{FF2B5EF4-FFF2-40B4-BE49-F238E27FC236}">
                    <a16:creationId xmlns:a16="http://schemas.microsoft.com/office/drawing/2014/main" id="{8B2961D5-CF8B-4B1B-8725-16AFA977653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A9A40CCE-8D68-4356-9409-2ADA1F6D0797}"/>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BBBBBA-1AB3-40A2-8D34-1E7917D8780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315179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274047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3" name="Group 2">
            <a:extLst>
              <a:ext uri="{FF2B5EF4-FFF2-40B4-BE49-F238E27FC236}">
                <a16:creationId xmlns:a16="http://schemas.microsoft.com/office/drawing/2014/main" id="{ADFD1D3D-FA62-4649-9C8A-CF8FF80AF864}"/>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4540C80B-ECD0-439F-AA29-86567657713A}"/>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E98C740D-4F91-48D9-8AC4-64A89D83EA3E}"/>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7EC2D0E8-DD1B-43CD-89CD-93F08CB5C9F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30871137-B511-4012-AECB-D4214E8A6EE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2AB04DB0-F801-450E-B636-BFC09FD7E83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E436597C-108A-4604-816D-BE2F1B7281B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83D0F6A2-B032-4F73-82DF-6A125E8C68DB}"/>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A0BBE5BA-3EF4-4ABA-8EB8-678189E685A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9A548ABD-5296-4B59-B518-FB7B3CF5D42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3E8831FD-6056-47F8-B784-9D45756676D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B25618AF-1FED-49F2-93E7-B0D1C0024DD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00389AA1-8118-4048-8F5D-55C53EEE409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FC440CC6-C14C-45CE-8958-1AF8389CE06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54F72E3B-8976-4800-B14A-393ECE49519C}"/>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A191FA79-943D-44A1-A7AD-7E11FE28349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BC90C3D5-487A-494D-93AC-45117DE8F2E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D26F13A4-DCB4-4E3B-89AD-78E182E52E2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26BEC65A-FA14-4921-9785-7B78918F7492}"/>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1583CAE1-7923-4019-9FF9-16E218133EF9}"/>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4CAA3CD0-C584-4371-9EB7-3F15A81F63C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85025A77-A2E0-427E-AAD1-1B455AFEE32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6DDBD64-264B-4057-9129-B1A8B06636A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92A00891-D3D4-4FA0-BE43-FA192A85694D}"/>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7828CDA-322B-45BC-8522-8185D4C1EAE6}"/>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04EB1C63-85A3-405C-8354-4109F1FEBB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2B0D815E-8868-430D-AE99-9658DB7A0FD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84281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 name="Group 2">
            <a:extLst>
              <a:ext uri="{FF2B5EF4-FFF2-40B4-BE49-F238E27FC236}">
                <a16:creationId xmlns:a16="http://schemas.microsoft.com/office/drawing/2014/main" id="{4410A29B-F798-472B-84C0-F21E74A7E20D}"/>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D290487B-A6E9-437D-BF6B-DECA101861E0}"/>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285E805E-4231-45DB-8A14-5399CB45391A}"/>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DFDE39E9-1219-4051-9802-96EAB781F00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459518C0-9601-4903-8E64-59C2A5A74416}"/>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F7FCD084-9382-4C64-BDBC-4DCF28B3CD8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3243FCA5-0F8A-427A-880F-9F40160F12E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EFF4C578-2440-4F26-A60F-5CA90CAA6D6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CEF7ADEA-8CEF-492D-9F92-190B55D2BED8}"/>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DB4B8DD8-A85E-44C1-9F54-53F39178CBCF}"/>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74ACCAE7-DDE4-434E-AF91-FAE821C7B9EE}"/>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E3FBD65C-1E45-47D6-95C6-95F373CBD00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C0D964A9-D9A9-4848-87BC-70181C9D4740}"/>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A43537D6-BB34-46C2-BF66-56A2A3E9914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DDF001CE-D6E9-4370-8946-0D20518AB760}"/>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0E66189-95C6-4AC2-AC38-5713DA261DB4}"/>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ED301EF-EA02-47F6-94C3-EA485129024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5DD55226-388E-4C7E-BEE9-D6B0BB46DB96}"/>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E6F7A054-AA4C-4B39-86E9-0F4173740713}"/>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27AEBCD3-EDEC-4B27-9067-0F3B05B9DB3F}"/>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C3A7B0A1-7844-4AD5-A50D-9977B2E8AD0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73CE46AB-5DB8-444B-8481-67AC68678015}"/>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F512D9B-5E7E-43FA-9697-E5B5332ACFB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E635C037-7D0B-4B10-9038-4977AE2EA9EB}"/>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01A346D-326A-4354-B739-05B02B738F7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1008E325-60B5-4A40-845B-F47C792F9F2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ED41878C-7B67-4009-9C0E-73AD4D76C22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05993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7852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277287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817778563"/>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a:prstGeom prst="rect">
            <a:avLst/>
          </a:prstGeo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4210258055"/>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064297"/>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5359401"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0001548"/>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44457811"/>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2891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2AF1B466-0564-43F9-8D6C-164B32A60AE3}"/>
              </a:ext>
            </a:extLst>
          </p:cNvPr>
          <p:cNvSpPr>
            <a:spLocks noGrp="1"/>
          </p:cNvSpPr>
          <p:nvPr>
            <p:ph type="title" hasCustomPrompt="1"/>
          </p:nvPr>
        </p:nvSpPr>
        <p:spPr>
          <a:xfrm>
            <a:off x="584200" y="457200"/>
            <a:ext cx="11018520" cy="553998"/>
          </a:xfrm>
          <a:prstGeom prst="rect">
            <a:avLst/>
          </a:prstGeom>
        </p:spPr>
        <p:txBody>
          <a:bodyPr/>
          <a:lstStyle>
            <a:lvl1pPr>
              <a:defRPr/>
            </a:lvl1pPr>
          </a:lstStyle>
          <a:p>
            <a:r>
              <a:rPr lang="en-US"/>
              <a:t>Software Code Slide</a:t>
            </a:r>
          </a:p>
        </p:txBody>
      </p:sp>
    </p:spTree>
    <p:extLst>
      <p:ext uri="{BB962C8B-B14F-4D97-AF65-F5344CB8AC3E}">
        <p14:creationId xmlns:p14="http://schemas.microsoft.com/office/powerpoint/2010/main" val="350042115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Evaluation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a:prstGeom prst="rect">
            <a:avLst/>
          </a:prstGeo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29479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ligh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3D917D-70CA-49CE-9A4B-614F3D3864AD}"/>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0395092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52772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41" Type="http://schemas.openxmlformats.org/officeDocument/2006/relationships/slideLayout" Target="../slideLayouts/slideLayout66.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image" Target="../media/image1.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theme" Target="../theme/theme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theme" Target="../theme/theme4.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theme" Target="../theme/theme5.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image" Target="../media/image20.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theme" Target="../theme/theme6.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theme" Target="../theme/theme7.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image" Target="../media/image20.emf"/><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image" Target="../media/image1.emf"/><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19" Type="http://schemas.openxmlformats.org/officeDocument/2006/relationships/image" Target="../media/image20.emf"/><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26785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48"/>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319193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 id="2147483728" r:id="rId41"/>
    <p:sldLayoutId id="2147483729" r:id="rId42"/>
    <p:sldLayoutId id="2147483730" r:id="rId43"/>
    <p:sldLayoutId id="2147483731" r:id="rId44"/>
    <p:sldLayoutId id="2147483732" r:id="rId45"/>
    <p:sldLayoutId id="2147483733" r:id="rId46"/>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46"/>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4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147310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 id="2147483769" r:id="rId35"/>
    <p:sldLayoutId id="2147483770" r:id="rId36"/>
    <p:sldLayoutId id="2147483771" r:id="rId37"/>
    <p:sldLayoutId id="2147483772" r:id="rId38"/>
    <p:sldLayoutId id="2147483773" r:id="rId39"/>
    <p:sldLayoutId id="2147483774" r:id="rId40"/>
    <p:sldLayoutId id="2147483775" r:id="rId41"/>
    <p:sldLayoutId id="2147483776" r:id="rId42"/>
    <p:sldLayoutId id="2147483812" r:id="rId43"/>
    <p:sldLayoutId id="2147483831" r:id="rId44"/>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14AD4F-6732-422D-99A2-4F0B65263E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C09E85-A31B-4996-8E2D-964DF6E5D6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7C970-A758-4E6C-8E14-A3AE5EACF0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latin typeface="Segoe UI" panose="020B0502040204020203" pitchFamily="34" charset="0"/>
                <a:cs typeface="Segoe UI" panose="020B0502040204020203" pitchFamily="34" charset="0"/>
              </a:defRPr>
            </a:lvl1pPr>
          </a:lstStyle>
          <a:p>
            <a:fld id="{E690718A-E1B5-4272-9800-B45FE4365A86}" type="datetimeFigureOut">
              <a:rPr lang="en-US" smtClean="0"/>
              <a:pPr/>
              <a:t>3/29/2019</a:t>
            </a:fld>
            <a:endParaRPr lang="en-US"/>
          </a:p>
        </p:txBody>
      </p:sp>
      <p:sp>
        <p:nvSpPr>
          <p:cNvPr id="5" name="Footer Placeholder 4">
            <a:extLst>
              <a:ext uri="{FF2B5EF4-FFF2-40B4-BE49-F238E27FC236}">
                <a16:creationId xmlns:a16="http://schemas.microsoft.com/office/drawing/2014/main" id="{B7BDB6B4-5884-4CDA-9C5C-CD11B5727F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76980D45-4F75-45CE-935C-842F7856F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Segoe UI" panose="020B0502040204020203" pitchFamily="34" charset="0"/>
                <a:cs typeface="Segoe UI" panose="020B0502040204020203" pitchFamily="34" charset="0"/>
              </a:defRPr>
            </a:lvl1pPr>
          </a:lstStyle>
          <a:p>
            <a:fld id="{72D64617-7B2D-4051-9268-67E877065073}" type="slidenum">
              <a:rPr lang="en-US" smtClean="0"/>
              <a:pPr/>
              <a:t>‹#›</a:t>
            </a:fld>
            <a:endParaRPr lang="en-US"/>
          </a:p>
        </p:txBody>
      </p:sp>
    </p:spTree>
    <p:extLst>
      <p:ext uri="{BB962C8B-B14F-4D97-AF65-F5344CB8AC3E}">
        <p14:creationId xmlns:p14="http://schemas.microsoft.com/office/powerpoint/2010/main" val="422639329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832" r:id="rId14"/>
  </p:sldLayoutIdLst>
  <p:txStyles>
    <p:titleStyle>
      <a:lvl1pPr algn="l" defTabSz="914400" rtl="0" eaLnBrk="1" latinLnBrk="0" hangingPunct="1">
        <a:lnSpc>
          <a:spcPct val="90000"/>
        </a:lnSpc>
        <a:spcBef>
          <a:spcPct val="0"/>
        </a:spcBef>
        <a:buNone/>
        <a:defRPr sz="30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5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29838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207876"/>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transition>
    <p:fade/>
  </p:transition>
  <p:hf hdr="0" ftr="0" dt="0"/>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3">
          <p15:clr>
            <a:srgbClr val="5ACBF0"/>
          </p15:clr>
        </p15:guide>
        <p15:guide id="6" pos="2428">
          <p15:clr>
            <a:srgbClr val="5ACBF0"/>
          </p15:clr>
        </p15:guide>
        <p15:guide id="7" pos="2992">
          <p15:clr>
            <a:srgbClr val="5ACBF0"/>
          </p15:clr>
        </p15:guide>
        <p15:guide id="8" pos="3557">
          <p15:clr>
            <a:srgbClr val="5ACBF0"/>
          </p15:clr>
        </p15:guide>
        <p15:guide id="9" pos="4121">
          <p15:clr>
            <a:srgbClr val="5ACBF0"/>
          </p15:clr>
        </p15:guide>
        <p15:guide id="10" pos="4686">
          <p15:clr>
            <a:srgbClr val="5ACBF0"/>
          </p15:clr>
        </p15:guide>
        <p15:guide id="11" pos="5250">
          <p15:clr>
            <a:srgbClr val="5ACBF0"/>
          </p15:clr>
        </p15:guide>
        <p15:guide id="12" pos="5815">
          <p15:clr>
            <a:srgbClr val="5ACBF0"/>
          </p15:clr>
        </p15:guide>
        <p15:guide id="13" pos="6379">
          <p15:clr>
            <a:srgbClr val="5ACBF0"/>
          </p15:clr>
        </p15:guide>
        <p15:guide id="14" pos="6944">
          <p15:clr>
            <a:srgbClr val="5ACBF0"/>
          </p15:clr>
        </p15:guide>
        <p15:guide id="15" pos="7508">
          <p15:clr>
            <a:srgbClr val="5ACBF0"/>
          </p15:clr>
        </p15:guide>
        <p15:guide id="16" pos="282">
          <p15:clr>
            <a:srgbClr val="C35EA4"/>
          </p15:clr>
        </p15:guide>
        <p15:guide id="17" pos="7396">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guide id="27"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18362635"/>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9901175"/>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1120225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56.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56.xml"/><Relationship Id="rId6" Type="http://schemas.openxmlformats.org/officeDocument/2006/relationships/image" Target="../media/image46.png"/><Relationship Id="rId5" Type="http://schemas.openxmlformats.org/officeDocument/2006/relationships/hyperlink" Target="https://aka.ms/asr_videos" TargetMode="External"/><Relationship Id="rId4" Type="http://schemas.openxmlformats.org/officeDocument/2006/relationships/hyperlink" Target="https://aka.ms/asr_hyperv"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aka.ms/asr_vmware" TargetMode="External"/><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56.xml"/><Relationship Id="rId6" Type="http://schemas.openxmlformats.org/officeDocument/2006/relationships/image" Target="../media/image47.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hyperlink" Target="https://aka.ms/asr_video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techielass.com/"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3.jp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56.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56.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gb/pricing/details/site-recovery/" TargetMode="External"/><Relationship Id="rId2" Type="http://schemas.openxmlformats.org/officeDocument/2006/relationships/notesSlide" Target="../notesSlides/notesSlide17.xml"/><Relationship Id="rId1" Type="http://schemas.openxmlformats.org/officeDocument/2006/relationships/slideLayout" Target="../slideLayouts/slideLayout15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17.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7.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1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5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17.xml"/><Relationship Id="rId5" Type="http://schemas.openxmlformats.org/officeDocument/2006/relationships/image" Target="../media/image60.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1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30.xml"/><Relationship Id="rId1" Type="http://schemas.openxmlformats.org/officeDocument/2006/relationships/slideLayout" Target="../slideLayouts/slideLayout134.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svg"/><Relationship Id="rId9" Type="http://schemas.openxmlformats.org/officeDocument/2006/relationships/image" Target="../media/image69.sv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18" Type="http://schemas.openxmlformats.org/officeDocument/2006/relationships/image" Target="../media/image84.svg"/><Relationship Id="rId26" Type="http://schemas.microsoft.com/office/2007/relationships/hdphoto" Target="../media/hdphoto1.wdp"/><Relationship Id="rId3" Type="http://schemas.openxmlformats.org/officeDocument/2006/relationships/notesSlide" Target="../notesSlides/notesSlide31.xml"/><Relationship Id="rId21" Type="http://schemas.openxmlformats.org/officeDocument/2006/relationships/image" Target="../media/image87.png"/><Relationship Id="rId7" Type="http://schemas.openxmlformats.org/officeDocument/2006/relationships/image" Target="../media/image73.sv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slideLayout" Target="../slideLayouts/slideLayout128.xml"/><Relationship Id="rId16" Type="http://schemas.openxmlformats.org/officeDocument/2006/relationships/image" Target="../media/image82.svg"/><Relationship Id="rId20" Type="http://schemas.openxmlformats.org/officeDocument/2006/relationships/image" Target="../media/image86.svg"/><Relationship Id="rId1" Type="http://schemas.openxmlformats.org/officeDocument/2006/relationships/themeOverride" Target="../theme/themeOverride1.xml"/><Relationship Id="rId6" Type="http://schemas.openxmlformats.org/officeDocument/2006/relationships/image" Target="../media/image72.png"/><Relationship Id="rId11" Type="http://schemas.openxmlformats.org/officeDocument/2006/relationships/image" Target="../media/image77.svg"/><Relationship Id="rId24" Type="http://schemas.openxmlformats.org/officeDocument/2006/relationships/image" Target="../media/image90.svg"/><Relationship Id="rId5" Type="http://schemas.openxmlformats.org/officeDocument/2006/relationships/image" Target="../media/image71.svg"/><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63.png"/><Relationship Id="rId9" Type="http://schemas.openxmlformats.org/officeDocument/2006/relationships/image" Target="../media/image75.svg"/><Relationship Id="rId14" Type="http://schemas.openxmlformats.org/officeDocument/2006/relationships/image" Target="../media/image80.svg"/><Relationship Id="rId22" Type="http://schemas.openxmlformats.org/officeDocument/2006/relationships/image" Target="../media/image88.svg"/></Relationships>
</file>

<file path=ppt/slides/_rels/slide37.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jpe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6.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1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2" Type="http://schemas.openxmlformats.org/officeDocument/2006/relationships/notesSlide" Target="../notesSlides/notesSlide8.xml"/><Relationship Id="rId1" Type="http://schemas.openxmlformats.org/officeDocument/2006/relationships/slideLayout" Target="../slideLayouts/slideLayout79.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79539"/>
            <a:ext cx="5943600" cy="553998"/>
          </a:xfrm>
        </p:spPr>
        <p:txBody>
          <a:bodyPr/>
          <a:lstStyle/>
          <a:p>
            <a:r>
              <a:rPr lang="en-GB" dirty="0"/>
              <a:t>The Azure Migration Story</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8262" y="3968994"/>
            <a:ext cx="5943600" cy="307777"/>
          </a:xfrm>
        </p:spPr>
        <p:txBody>
          <a:bodyPr/>
          <a:lstStyle/>
          <a:p>
            <a:r>
              <a:rPr lang="en-US" dirty="0"/>
              <a:t>Sarah Lean</a:t>
            </a:r>
          </a:p>
        </p:txBody>
      </p:sp>
      <p:pic>
        <p:nvPicPr>
          <p:cNvPr id="8" name="Picture 7">
            <a:extLst>
              <a:ext uri="{FF2B5EF4-FFF2-40B4-BE49-F238E27FC236}">
                <a16:creationId xmlns:a16="http://schemas.microsoft.com/office/drawing/2014/main" id="{ECDB90B7-01F6-4321-BDBE-636C71412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925" y="614997"/>
            <a:ext cx="2221582" cy="2017024"/>
          </a:xfrm>
          <a:prstGeom prst="rect">
            <a:avLst/>
          </a:prstGeom>
        </p:spPr>
      </p:pic>
    </p:spTree>
    <p:extLst>
      <p:ext uri="{BB962C8B-B14F-4D97-AF65-F5344CB8AC3E}">
        <p14:creationId xmlns:p14="http://schemas.microsoft.com/office/powerpoint/2010/main" val="159126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B273-D65C-48DF-8F5B-248A7897A442}"/>
              </a:ext>
            </a:extLst>
          </p:cNvPr>
          <p:cNvSpPr>
            <a:spLocks noGrp="1"/>
          </p:cNvSpPr>
          <p:nvPr>
            <p:ph type="title"/>
          </p:nvPr>
        </p:nvSpPr>
        <p:spPr/>
        <p:txBody>
          <a:bodyPr/>
          <a:lstStyle/>
          <a:p>
            <a:r>
              <a:rPr lang="en-US" dirty="0"/>
              <a:t>Light discovery</a:t>
            </a:r>
          </a:p>
        </p:txBody>
      </p:sp>
      <p:sp>
        <p:nvSpPr>
          <p:cNvPr id="3" name="Text Placeholder 2">
            <a:extLst>
              <a:ext uri="{FF2B5EF4-FFF2-40B4-BE49-F238E27FC236}">
                <a16:creationId xmlns:a16="http://schemas.microsoft.com/office/drawing/2014/main" id="{13843097-B9E3-4EB4-9A06-53EF6ED8F479}"/>
              </a:ext>
            </a:extLst>
          </p:cNvPr>
          <p:cNvSpPr>
            <a:spLocks noGrp="1"/>
          </p:cNvSpPr>
          <p:nvPr>
            <p:ph type="body" sz="quarter" idx="10"/>
          </p:nvPr>
        </p:nvSpPr>
        <p:spPr>
          <a:xfrm>
            <a:off x="269303" y="1187963"/>
            <a:ext cx="11655078" cy="3660489"/>
          </a:xfrm>
        </p:spPr>
        <p:txBody>
          <a:bodyPr/>
          <a:lstStyle/>
          <a:p>
            <a:endParaRPr lang="en-US" dirty="0"/>
          </a:p>
          <a:p>
            <a:r>
              <a:rPr lang="en-US" dirty="0"/>
              <a:t>No agents to install and no firewall ports to open</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4047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60E197-0294-4B0A-9AEE-499CBE3F21CE}"/>
              </a:ext>
            </a:extLst>
          </p:cNvPr>
          <p:cNvSpPr/>
          <p:nvPr/>
        </p:nvSpPr>
        <p:spPr>
          <a:xfrm>
            <a:off x="788893" y="1720840"/>
            <a:ext cx="6494033" cy="452431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Cores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Memory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 Sizes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Network Adapters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CPU usage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Memory usage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 IOPS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 throughput (</a:t>
            </a:r>
            <a:r>
              <a:rPr kumimoji="0" lang="en-GB" sz="2400" b="0" i="0" u="none" strike="noStrike" kern="1200" cap="none" spc="0" normalizeH="0" baseline="0" noProof="0" dirty="0" err="1">
                <a:ln>
                  <a:noFill/>
                </a:ln>
                <a:solidFill>
                  <a:srgbClr val="1A1A1A"/>
                </a:solidFill>
                <a:effectLst/>
                <a:uLnTx/>
                <a:uFillTx/>
                <a:latin typeface="Segoe UI Light (Headings)"/>
                <a:ea typeface="+mn-ea"/>
                <a:cs typeface="Segoe UI Semilight" panose="020B0402040204020203" pitchFamily="34" charset="0"/>
              </a:rPr>
              <a:t>MBps</a:t>
            </a: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Network output (</a:t>
            </a:r>
            <a:r>
              <a:rPr kumimoji="0" lang="en-GB" sz="2400" b="0" i="0" u="none" strike="noStrike" kern="1200" cap="none" spc="0" normalizeH="0" baseline="0" noProof="0" dirty="0" err="1">
                <a:ln>
                  <a:noFill/>
                </a:ln>
                <a:solidFill>
                  <a:srgbClr val="1A1A1A"/>
                </a:solidFill>
                <a:effectLst/>
                <a:uLnTx/>
                <a:uFillTx/>
                <a:latin typeface="Segoe UI Light (Headings)"/>
                <a:ea typeface="+mn-ea"/>
                <a:cs typeface="Segoe UI Semilight" panose="020B0402040204020203" pitchFamily="34" charset="0"/>
              </a:rPr>
              <a:t>MBps</a:t>
            </a: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VM Name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IP Address</a:t>
            </a:r>
          </a:p>
        </p:txBody>
      </p:sp>
      <p:sp>
        <p:nvSpPr>
          <p:cNvPr id="14" name="Rectangle 13">
            <a:extLst>
              <a:ext uri="{FF2B5EF4-FFF2-40B4-BE49-F238E27FC236}">
                <a16:creationId xmlns:a16="http://schemas.microsoft.com/office/drawing/2014/main" id="{C25C34A8-4B15-4F5A-9989-A49E6B75377D}"/>
              </a:ext>
            </a:extLst>
          </p:cNvPr>
          <p:cNvSpPr/>
          <p:nvPr/>
        </p:nvSpPr>
        <p:spPr>
          <a:xfrm>
            <a:off x="337073" y="204271"/>
            <a:ext cx="3887603" cy="81714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710" b="0" i="0" u="none" strike="noStrike" kern="1200" cap="none" spc="0" normalizeH="0" baseline="0" noProof="0" dirty="0">
                <a:ln>
                  <a:noFill/>
                </a:ln>
                <a:solidFill>
                  <a:srgbClr val="1A1A1A"/>
                </a:solidFill>
                <a:effectLst/>
                <a:uLnTx/>
                <a:uFillTx/>
                <a:latin typeface="Segoe UI Light (Headings)"/>
                <a:ea typeface="+mn-ea"/>
                <a:cs typeface="+mn-cs"/>
              </a:rPr>
              <a:t>Data Collected</a:t>
            </a:r>
            <a:endParaRPr kumimoji="0" lang="en-GB" sz="4710" b="0" i="0" u="none" strike="noStrike" kern="1200" cap="none" spc="0" normalizeH="0" baseline="0" noProof="0" dirty="0">
              <a:ln>
                <a:noFill/>
              </a:ln>
              <a:solidFill>
                <a:srgbClr val="1A1A1A"/>
              </a:solidFill>
              <a:effectLst/>
              <a:uLnTx/>
              <a:uFillTx/>
              <a:latin typeface="Segoe UI Light (Headings)"/>
              <a:ea typeface="+mn-ea"/>
              <a:cs typeface="+mn-cs"/>
            </a:endParaRPr>
          </a:p>
        </p:txBody>
      </p:sp>
    </p:spTree>
    <p:extLst>
      <p:ext uri="{BB962C8B-B14F-4D97-AF65-F5344CB8AC3E}">
        <p14:creationId xmlns:p14="http://schemas.microsoft.com/office/powerpoint/2010/main" val="189913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anim calcmode="lin" valueType="num">
                                      <p:cBhvr>
                                        <p:cTn id="18"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1000"/>
                                        <p:tgtEl>
                                          <p:spTgt spid="11">
                                            <p:txEl>
                                              <p:pRg st="3" end="3"/>
                                            </p:txEl>
                                          </p:spTgt>
                                        </p:tgtEl>
                                      </p:cBhvr>
                                    </p:animEffect>
                                    <p:anim calcmode="lin" valueType="num">
                                      <p:cBhvr>
                                        <p:cTn id="23"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1000"/>
                                        <p:tgtEl>
                                          <p:spTgt spid="11">
                                            <p:txEl>
                                              <p:pRg st="4" end="4"/>
                                            </p:txEl>
                                          </p:spTgt>
                                        </p:tgtEl>
                                      </p:cBhvr>
                                    </p:animEffect>
                                    <p:anim calcmode="lin" valueType="num">
                                      <p:cBhvr>
                                        <p:cTn id="28"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1000"/>
                                        <p:tgtEl>
                                          <p:spTgt spid="11">
                                            <p:txEl>
                                              <p:pRg st="5" end="5"/>
                                            </p:txEl>
                                          </p:spTgt>
                                        </p:tgtEl>
                                      </p:cBhvr>
                                    </p:animEffect>
                                    <p:anim calcmode="lin" valueType="num">
                                      <p:cBhvr>
                                        <p:cTn id="3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1000"/>
                                        <p:tgtEl>
                                          <p:spTgt spid="11">
                                            <p:txEl>
                                              <p:pRg st="7" end="7"/>
                                            </p:txEl>
                                          </p:spTgt>
                                        </p:tgtEl>
                                      </p:cBhvr>
                                    </p:animEffect>
                                    <p:anim calcmode="lin" valueType="num">
                                      <p:cBhvr>
                                        <p:cTn id="43"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animEffect transition="in" filter="fade">
                                      <p:cBhvr>
                                        <p:cTn id="47" dur="1000"/>
                                        <p:tgtEl>
                                          <p:spTgt spid="11">
                                            <p:txEl>
                                              <p:pRg st="8" end="8"/>
                                            </p:txEl>
                                          </p:spTgt>
                                        </p:tgtEl>
                                      </p:cBhvr>
                                    </p:animEffect>
                                    <p:anim calcmode="lin" valueType="num">
                                      <p:cBhvr>
                                        <p:cTn id="48"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
                                            <p:txEl>
                                              <p:pRg st="9" end="9"/>
                                            </p:txEl>
                                          </p:spTgt>
                                        </p:tgtEl>
                                        <p:attrNameLst>
                                          <p:attrName>style.visibility</p:attrName>
                                        </p:attrNameLst>
                                      </p:cBhvr>
                                      <p:to>
                                        <p:strVal val="visible"/>
                                      </p:to>
                                    </p:set>
                                    <p:animEffect transition="in" filter="fade">
                                      <p:cBhvr>
                                        <p:cTn id="52" dur="1000"/>
                                        <p:tgtEl>
                                          <p:spTgt spid="11">
                                            <p:txEl>
                                              <p:pRg st="9" end="9"/>
                                            </p:txEl>
                                          </p:spTgt>
                                        </p:tgtEl>
                                      </p:cBhvr>
                                    </p:animEffect>
                                    <p:anim calcmode="lin" valueType="num">
                                      <p:cBhvr>
                                        <p:cTn id="53"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11">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1">
                                            <p:txEl>
                                              <p:pRg st="10" end="10"/>
                                            </p:txEl>
                                          </p:spTgt>
                                        </p:tgtEl>
                                        <p:attrNameLst>
                                          <p:attrName>style.visibility</p:attrName>
                                        </p:attrNameLst>
                                      </p:cBhvr>
                                      <p:to>
                                        <p:strVal val="visible"/>
                                      </p:to>
                                    </p:set>
                                    <p:animEffect transition="in" filter="fade">
                                      <p:cBhvr>
                                        <p:cTn id="57" dur="1000"/>
                                        <p:tgtEl>
                                          <p:spTgt spid="11">
                                            <p:txEl>
                                              <p:pRg st="10" end="10"/>
                                            </p:txEl>
                                          </p:spTgt>
                                        </p:tgtEl>
                                      </p:cBhvr>
                                    </p:animEffect>
                                    <p:anim calcmode="lin" valueType="num">
                                      <p:cBhvr>
                                        <p:cTn id="58" dur="1000" fill="hold"/>
                                        <p:tgtEl>
                                          <p:spTgt spid="11">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11">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1">
                                            <p:txEl>
                                              <p:pRg st="11" end="11"/>
                                            </p:txEl>
                                          </p:spTgt>
                                        </p:tgtEl>
                                        <p:attrNameLst>
                                          <p:attrName>style.visibility</p:attrName>
                                        </p:attrNameLst>
                                      </p:cBhvr>
                                      <p:to>
                                        <p:strVal val="visible"/>
                                      </p:to>
                                    </p:set>
                                    <p:animEffect transition="in" filter="fade">
                                      <p:cBhvr>
                                        <p:cTn id="62" dur="1000"/>
                                        <p:tgtEl>
                                          <p:spTgt spid="11">
                                            <p:txEl>
                                              <p:pRg st="11" end="11"/>
                                            </p:txEl>
                                          </p:spTgt>
                                        </p:tgtEl>
                                      </p:cBhvr>
                                    </p:animEffect>
                                    <p:anim calcmode="lin" valueType="num">
                                      <p:cBhvr>
                                        <p:cTn id="63" dur="1000" fill="hold"/>
                                        <p:tgtEl>
                                          <p:spTgt spid="11">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11">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41E-4539-44E5-B1B1-B1F51C176F6D}"/>
              </a:ext>
            </a:extLst>
          </p:cNvPr>
          <p:cNvSpPr>
            <a:spLocks noGrp="1"/>
          </p:cNvSpPr>
          <p:nvPr>
            <p:ph type="title"/>
          </p:nvPr>
        </p:nvSpPr>
        <p:spPr/>
        <p:txBody>
          <a:bodyPr/>
          <a:lstStyle/>
          <a:p>
            <a:r>
              <a:rPr lang="en-US"/>
              <a:t>Deep discovery</a:t>
            </a:r>
          </a:p>
        </p:txBody>
      </p:sp>
      <p:sp>
        <p:nvSpPr>
          <p:cNvPr id="3" name="Text Placeholder 2">
            <a:extLst>
              <a:ext uri="{FF2B5EF4-FFF2-40B4-BE49-F238E27FC236}">
                <a16:creationId xmlns:a16="http://schemas.microsoft.com/office/drawing/2014/main" id="{531C1ECD-4E05-4B51-B916-A24AA82DE2D3}"/>
              </a:ext>
            </a:extLst>
          </p:cNvPr>
          <p:cNvSpPr>
            <a:spLocks noGrp="1"/>
          </p:cNvSpPr>
          <p:nvPr>
            <p:ph type="body" sz="quarter" idx="10"/>
          </p:nvPr>
        </p:nvSpPr>
        <p:spPr>
          <a:xfrm>
            <a:off x="269303" y="1187962"/>
            <a:ext cx="11655078" cy="4145720"/>
          </a:xfrm>
        </p:spPr>
        <p:txBody>
          <a:bodyPr/>
          <a:lstStyle/>
          <a:p>
            <a:endParaRPr lang="en-US"/>
          </a:p>
          <a:p>
            <a:r>
              <a:rPr lang="en-US"/>
              <a:t>Agent-based</a:t>
            </a:r>
          </a:p>
          <a:p>
            <a:endParaRPr lang="en-US"/>
          </a:p>
          <a:p>
            <a:r>
              <a:rPr lang="en-US"/>
              <a:t>No guesswork anymore</a:t>
            </a:r>
          </a:p>
          <a:p>
            <a:endParaRPr lang="en-US"/>
          </a:p>
          <a:p>
            <a:r>
              <a:rPr lang="en-US"/>
              <a:t>No need to remember which machine belongs to which app</a:t>
            </a:r>
          </a:p>
        </p:txBody>
      </p:sp>
    </p:spTree>
    <p:extLst>
      <p:ext uri="{BB962C8B-B14F-4D97-AF65-F5344CB8AC3E}">
        <p14:creationId xmlns:p14="http://schemas.microsoft.com/office/powerpoint/2010/main" val="260471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41E-4539-44E5-B1B1-B1F51C176F6D}"/>
              </a:ext>
            </a:extLst>
          </p:cNvPr>
          <p:cNvSpPr>
            <a:spLocks noGrp="1"/>
          </p:cNvSpPr>
          <p:nvPr>
            <p:ph type="title"/>
          </p:nvPr>
        </p:nvSpPr>
        <p:spPr/>
        <p:txBody>
          <a:bodyPr/>
          <a:lstStyle/>
          <a:p>
            <a:r>
              <a:rPr lang="en-US" dirty="0"/>
              <a:t>Service Map</a:t>
            </a:r>
            <a:br>
              <a:rPr lang="en-US" dirty="0"/>
            </a:br>
            <a:endParaRPr lang="en-US" dirty="0"/>
          </a:p>
        </p:txBody>
      </p:sp>
      <p:sp>
        <p:nvSpPr>
          <p:cNvPr id="3" name="Text Placeholder 2">
            <a:extLst>
              <a:ext uri="{FF2B5EF4-FFF2-40B4-BE49-F238E27FC236}">
                <a16:creationId xmlns:a16="http://schemas.microsoft.com/office/drawing/2014/main" id="{531C1ECD-4E05-4B51-B916-A24AA82DE2D3}"/>
              </a:ext>
            </a:extLst>
          </p:cNvPr>
          <p:cNvSpPr>
            <a:spLocks noGrp="1"/>
          </p:cNvSpPr>
          <p:nvPr>
            <p:ph type="body" sz="quarter" idx="10"/>
          </p:nvPr>
        </p:nvSpPr>
        <p:spPr>
          <a:xfrm>
            <a:off x="269303" y="1187962"/>
            <a:ext cx="11655078" cy="5235472"/>
          </a:xfrm>
        </p:spPr>
        <p:txBody>
          <a:bodyPr/>
          <a:lstStyle/>
          <a:p>
            <a:endParaRPr lang="en-US" dirty="0"/>
          </a:p>
          <a:p>
            <a:r>
              <a:rPr lang="en-GB" dirty="0"/>
              <a:t>Presents a view of your servers as you think of them – as interconnected systems</a:t>
            </a:r>
          </a:p>
          <a:p>
            <a:endParaRPr lang="en-US" dirty="0"/>
          </a:p>
          <a:p>
            <a:r>
              <a:rPr lang="en-GB" dirty="0"/>
              <a:t>Discovers and maps server and process dependencies in real-time</a:t>
            </a:r>
          </a:p>
          <a:p>
            <a:endParaRPr lang="en-GB" dirty="0"/>
          </a:p>
          <a:p>
            <a:r>
              <a:rPr lang="en-GB" dirty="0"/>
              <a:t>Can monitor cloud and on premises servers</a:t>
            </a:r>
          </a:p>
          <a:p>
            <a:endParaRPr lang="en-US" dirty="0"/>
          </a:p>
        </p:txBody>
      </p:sp>
    </p:spTree>
    <p:extLst>
      <p:ext uri="{BB962C8B-B14F-4D97-AF65-F5344CB8AC3E}">
        <p14:creationId xmlns:p14="http://schemas.microsoft.com/office/powerpoint/2010/main" val="82360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FABC-8304-4C37-B67A-89B2C337B683}"/>
              </a:ext>
            </a:extLst>
          </p:cNvPr>
          <p:cNvSpPr>
            <a:spLocks noGrp="1"/>
          </p:cNvSpPr>
          <p:nvPr>
            <p:ph type="title"/>
          </p:nvPr>
        </p:nvSpPr>
        <p:spPr/>
        <p:txBody>
          <a:bodyPr/>
          <a:lstStyle/>
          <a:p>
            <a:r>
              <a:rPr lang="en-GB" dirty="0"/>
              <a:t>Migration Assessment</a:t>
            </a:r>
          </a:p>
        </p:txBody>
      </p:sp>
      <p:sp>
        <p:nvSpPr>
          <p:cNvPr id="3" name="Text Placeholder 2">
            <a:extLst>
              <a:ext uri="{FF2B5EF4-FFF2-40B4-BE49-F238E27FC236}">
                <a16:creationId xmlns:a16="http://schemas.microsoft.com/office/drawing/2014/main" id="{53FF7CF8-3B11-4539-8D16-50267D94EC93}"/>
              </a:ext>
            </a:extLst>
          </p:cNvPr>
          <p:cNvSpPr>
            <a:spLocks noGrp="1"/>
          </p:cNvSpPr>
          <p:nvPr>
            <p:ph type="body" sz="quarter" idx="10"/>
          </p:nvPr>
        </p:nvSpPr>
        <p:spPr>
          <a:xfrm>
            <a:off x="269303" y="1187644"/>
            <a:ext cx="11655078" cy="3642540"/>
          </a:xfrm>
        </p:spPr>
        <p:txBody>
          <a:bodyPr/>
          <a:lstStyle/>
          <a:p>
            <a:endParaRPr lang="en-GB" dirty="0"/>
          </a:p>
          <a:p>
            <a:r>
              <a:rPr lang="en-GB" dirty="0"/>
              <a:t>Three stages</a:t>
            </a:r>
          </a:p>
          <a:p>
            <a:pPr lvl="1"/>
            <a:r>
              <a:rPr lang="en-GB" dirty="0"/>
              <a:t>Suitability Analysis</a:t>
            </a:r>
          </a:p>
          <a:p>
            <a:pPr lvl="1"/>
            <a:r>
              <a:rPr lang="en-GB" dirty="0"/>
              <a:t>Sizing</a:t>
            </a:r>
          </a:p>
          <a:p>
            <a:pPr lvl="1"/>
            <a:r>
              <a:rPr lang="en-GB" dirty="0"/>
              <a:t>Monthly Cost estimation</a:t>
            </a:r>
          </a:p>
        </p:txBody>
      </p:sp>
    </p:spTree>
    <p:extLst>
      <p:ext uri="{BB962C8B-B14F-4D97-AF65-F5344CB8AC3E}">
        <p14:creationId xmlns:p14="http://schemas.microsoft.com/office/powerpoint/2010/main" val="215397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0A52-D868-4875-96E0-28DDED1D3A67}"/>
              </a:ext>
            </a:extLst>
          </p:cNvPr>
          <p:cNvSpPr>
            <a:spLocks noGrp="1"/>
          </p:cNvSpPr>
          <p:nvPr>
            <p:ph type="title"/>
          </p:nvPr>
        </p:nvSpPr>
        <p:spPr>
          <a:xfrm>
            <a:off x="344729" y="230669"/>
            <a:ext cx="11504375" cy="724814"/>
          </a:xfrm>
        </p:spPr>
        <p:txBody>
          <a:bodyPr/>
          <a:lstStyle/>
          <a:p>
            <a:r>
              <a:rPr lang="en-GB" sz="4710" dirty="0">
                <a:latin typeface="Segoe UI Light (Headings)"/>
              </a:rPr>
              <a:t>Supported Geographies</a:t>
            </a:r>
          </a:p>
        </p:txBody>
      </p:sp>
      <p:graphicFrame>
        <p:nvGraphicFramePr>
          <p:cNvPr id="4" name="Table 3">
            <a:extLst>
              <a:ext uri="{FF2B5EF4-FFF2-40B4-BE49-F238E27FC236}">
                <a16:creationId xmlns:a16="http://schemas.microsoft.com/office/drawing/2014/main" id="{919CB240-BEB8-4B9A-AD57-909059F11603}"/>
              </a:ext>
            </a:extLst>
          </p:cNvPr>
          <p:cNvGraphicFramePr>
            <a:graphicFrameLocks noGrp="1"/>
          </p:cNvGraphicFramePr>
          <p:nvPr>
            <p:extLst/>
          </p:nvPr>
        </p:nvGraphicFramePr>
        <p:xfrm>
          <a:off x="577551" y="1885679"/>
          <a:ext cx="10284784" cy="3349110"/>
        </p:xfrm>
        <a:graphic>
          <a:graphicData uri="http://schemas.openxmlformats.org/drawingml/2006/table">
            <a:tbl>
              <a:tblPr firstRow="1" bandRow="1">
                <a:tableStyleId>{5C22544A-7EE6-4342-B048-85BDC9FD1C3A}</a:tableStyleId>
              </a:tblPr>
              <a:tblGrid>
                <a:gridCol w="5142392">
                  <a:extLst>
                    <a:ext uri="{9D8B030D-6E8A-4147-A177-3AD203B41FA5}">
                      <a16:colId xmlns:a16="http://schemas.microsoft.com/office/drawing/2014/main" val="380960799"/>
                    </a:ext>
                  </a:extLst>
                </a:gridCol>
                <a:gridCol w="5142392">
                  <a:extLst>
                    <a:ext uri="{9D8B030D-6E8A-4147-A177-3AD203B41FA5}">
                      <a16:colId xmlns:a16="http://schemas.microsoft.com/office/drawing/2014/main" val="1930473651"/>
                    </a:ext>
                  </a:extLst>
                </a:gridCol>
              </a:tblGrid>
              <a:tr h="669822">
                <a:tc>
                  <a:txBody>
                    <a:bodyPr/>
                    <a:lstStyle/>
                    <a:p>
                      <a:pPr algn="l" fontAlgn="b"/>
                      <a:r>
                        <a:rPr lang="en-GB" sz="2800" b="1" dirty="0">
                          <a:effectLst/>
                        </a:rPr>
                        <a:t>Geography</a:t>
                      </a:r>
                      <a:endParaRPr lang="en-GB" sz="2800" dirty="0">
                        <a:effectLst/>
                      </a:endParaRPr>
                    </a:p>
                  </a:txBody>
                  <a:tcPr marL="76200" marR="76200" marT="57150" marB="57150" anchor="b"/>
                </a:tc>
                <a:tc>
                  <a:txBody>
                    <a:bodyPr/>
                    <a:lstStyle/>
                    <a:p>
                      <a:pPr algn="l" fontAlgn="b"/>
                      <a:r>
                        <a:rPr lang="en-GB" sz="2800" b="1" dirty="0">
                          <a:effectLst/>
                        </a:rPr>
                        <a:t>Storage location</a:t>
                      </a:r>
                      <a:endParaRPr lang="en-GB" sz="2800" dirty="0">
                        <a:effectLst/>
                      </a:endParaRPr>
                    </a:p>
                  </a:txBody>
                  <a:tcPr marL="76200" marR="76200" marT="57150" marB="57150" anchor="b"/>
                </a:tc>
                <a:extLst>
                  <a:ext uri="{0D108BD9-81ED-4DB2-BD59-A6C34878D82A}">
                    <a16:rowId xmlns:a16="http://schemas.microsoft.com/office/drawing/2014/main" val="155703413"/>
                  </a:ext>
                </a:extLst>
              </a:tr>
              <a:tr h="669822">
                <a:tc>
                  <a:txBody>
                    <a:bodyPr/>
                    <a:lstStyle/>
                    <a:p>
                      <a:pPr fontAlgn="t"/>
                      <a:r>
                        <a:rPr lang="en-GB" dirty="0">
                          <a:effectLst/>
                        </a:rPr>
                        <a:t>Azure Government</a:t>
                      </a:r>
                    </a:p>
                  </a:txBody>
                  <a:tcPr marL="76200" marR="76200" marT="57150" marB="57150"/>
                </a:tc>
                <a:tc>
                  <a:txBody>
                    <a:bodyPr/>
                    <a:lstStyle/>
                    <a:p>
                      <a:pPr fontAlgn="t"/>
                      <a:r>
                        <a:rPr lang="en-GB">
                          <a:effectLst/>
                        </a:rPr>
                        <a:t>US Gov Virginia</a:t>
                      </a:r>
                    </a:p>
                  </a:txBody>
                  <a:tcPr marL="76200" marR="76200" marT="57150" marB="57150"/>
                </a:tc>
                <a:extLst>
                  <a:ext uri="{0D108BD9-81ED-4DB2-BD59-A6C34878D82A}">
                    <a16:rowId xmlns:a16="http://schemas.microsoft.com/office/drawing/2014/main" val="4000395638"/>
                  </a:ext>
                </a:extLst>
              </a:tr>
              <a:tr h="669822">
                <a:tc>
                  <a:txBody>
                    <a:bodyPr/>
                    <a:lstStyle/>
                    <a:p>
                      <a:pPr fontAlgn="t"/>
                      <a:r>
                        <a:rPr lang="en-GB">
                          <a:effectLst/>
                        </a:rPr>
                        <a:t>Asia</a:t>
                      </a:r>
                    </a:p>
                  </a:txBody>
                  <a:tcPr marL="76200" marR="76200" marT="57150" marB="57150"/>
                </a:tc>
                <a:tc>
                  <a:txBody>
                    <a:bodyPr/>
                    <a:lstStyle/>
                    <a:p>
                      <a:pPr fontAlgn="t"/>
                      <a:r>
                        <a:rPr lang="en-GB">
                          <a:effectLst/>
                        </a:rPr>
                        <a:t>Southeast Asia</a:t>
                      </a:r>
                    </a:p>
                  </a:txBody>
                  <a:tcPr marL="76200" marR="76200" marT="57150" marB="57150"/>
                </a:tc>
                <a:extLst>
                  <a:ext uri="{0D108BD9-81ED-4DB2-BD59-A6C34878D82A}">
                    <a16:rowId xmlns:a16="http://schemas.microsoft.com/office/drawing/2014/main" val="2552122578"/>
                  </a:ext>
                </a:extLst>
              </a:tr>
              <a:tr h="669822">
                <a:tc>
                  <a:txBody>
                    <a:bodyPr/>
                    <a:lstStyle/>
                    <a:p>
                      <a:pPr fontAlgn="t"/>
                      <a:r>
                        <a:rPr lang="en-GB">
                          <a:effectLst/>
                        </a:rPr>
                        <a:t>Europe</a:t>
                      </a:r>
                    </a:p>
                  </a:txBody>
                  <a:tcPr marL="76200" marR="76200" marT="57150" marB="57150"/>
                </a:tc>
                <a:tc>
                  <a:txBody>
                    <a:bodyPr/>
                    <a:lstStyle/>
                    <a:p>
                      <a:pPr fontAlgn="t"/>
                      <a:r>
                        <a:rPr lang="en-GB">
                          <a:effectLst/>
                        </a:rPr>
                        <a:t>North Europe or West Europe</a:t>
                      </a:r>
                    </a:p>
                  </a:txBody>
                  <a:tcPr marL="76200" marR="76200" marT="57150" marB="57150"/>
                </a:tc>
                <a:extLst>
                  <a:ext uri="{0D108BD9-81ED-4DB2-BD59-A6C34878D82A}">
                    <a16:rowId xmlns:a16="http://schemas.microsoft.com/office/drawing/2014/main" val="430720587"/>
                  </a:ext>
                </a:extLst>
              </a:tr>
              <a:tr h="669822">
                <a:tc>
                  <a:txBody>
                    <a:bodyPr/>
                    <a:lstStyle/>
                    <a:p>
                      <a:pPr fontAlgn="t"/>
                      <a:r>
                        <a:rPr lang="en-GB" dirty="0">
                          <a:effectLst/>
                        </a:rPr>
                        <a:t>United States</a:t>
                      </a:r>
                    </a:p>
                  </a:txBody>
                  <a:tcPr marL="76200" marR="76200" marT="57150" marB="57150"/>
                </a:tc>
                <a:tc>
                  <a:txBody>
                    <a:bodyPr/>
                    <a:lstStyle/>
                    <a:p>
                      <a:pPr fontAlgn="t"/>
                      <a:r>
                        <a:rPr lang="en-GB" dirty="0">
                          <a:effectLst/>
                        </a:rPr>
                        <a:t>East US or West Central US</a:t>
                      </a:r>
                    </a:p>
                  </a:txBody>
                  <a:tcPr marL="76200" marR="76200" marT="57150" marB="57150"/>
                </a:tc>
                <a:extLst>
                  <a:ext uri="{0D108BD9-81ED-4DB2-BD59-A6C34878D82A}">
                    <a16:rowId xmlns:a16="http://schemas.microsoft.com/office/drawing/2014/main" val="1234646557"/>
                  </a:ext>
                </a:extLst>
              </a:tr>
            </a:tbl>
          </a:graphicData>
        </a:graphic>
      </p:graphicFrame>
    </p:spTree>
    <p:extLst>
      <p:ext uri="{BB962C8B-B14F-4D97-AF65-F5344CB8AC3E}">
        <p14:creationId xmlns:p14="http://schemas.microsoft.com/office/powerpoint/2010/main" val="100908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822" y="2084729"/>
            <a:ext cx="10455501" cy="1941732"/>
          </a:xfrm>
        </p:spPr>
        <p:txBody>
          <a:bodyPr/>
          <a:lstStyle/>
          <a:p>
            <a:r>
              <a:rPr lang="en-US" sz="5400" dirty="0"/>
              <a:t>Azure Site Recovery Migration</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193">
            <a:extLst>
              <a:ext uri="{FF2B5EF4-FFF2-40B4-BE49-F238E27FC236}">
                <a16:creationId xmlns:a16="http://schemas.microsoft.com/office/drawing/2014/main" id="{65DC83E0-64AA-43AA-84F6-32D64B0C58B4}"/>
              </a:ext>
            </a:extLst>
          </p:cNvPr>
          <p:cNvSpPr/>
          <p:nvPr/>
        </p:nvSpPr>
        <p:spPr bwMode="auto">
          <a:xfrm>
            <a:off x="6292628" y="4850362"/>
            <a:ext cx="4538776" cy="1602576"/>
          </a:xfrm>
          <a:prstGeom prst="rect">
            <a:avLst/>
          </a:prstGeom>
          <a:noFill/>
          <a:ln w="22225" cap="rnd">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Rectangle 203">
            <a:extLst>
              <a:ext uri="{FF2B5EF4-FFF2-40B4-BE49-F238E27FC236}">
                <a16:creationId xmlns:a16="http://schemas.microsoft.com/office/drawing/2014/main" id="{94A66CD4-5301-455A-854C-01D50DB1FE57}"/>
              </a:ext>
            </a:extLst>
          </p:cNvPr>
          <p:cNvSpPr/>
          <p:nvPr/>
        </p:nvSpPr>
        <p:spPr bwMode="auto">
          <a:xfrm>
            <a:off x="9675662" y="4735045"/>
            <a:ext cx="259551" cy="2412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a:extLst>
              <a:ext uri="{FF2B5EF4-FFF2-40B4-BE49-F238E27FC236}">
                <a16:creationId xmlns:a16="http://schemas.microsoft.com/office/drawing/2014/main" id="{1E6C4805-4F2E-4727-94BC-58FEB08BDFF2}"/>
              </a:ext>
            </a:extLst>
          </p:cNvPr>
          <p:cNvSpPr/>
          <p:nvPr/>
        </p:nvSpPr>
        <p:spPr bwMode="auto">
          <a:xfrm>
            <a:off x="8847738" y="4805213"/>
            <a:ext cx="193390" cy="2412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9AF6F77C-C034-40DB-8B3C-A1ABFB63C958}"/>
              </a:ext>
            </a:extLst>
          </p:cNvPr>
          <p:cNvSpPr/>
          <p:nvPr/>
        </p:nvSpPr>
        <p:spPr bwMode="auto">
          <a:xfrm>
            <a:off x="7587551" y="4770257"/>
            <a:ext cx="928692" cy="2485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6C92E42-A73A-45C2-9AB1-3FA3142D4E54}"/>
              </a:ext>
            </a:extLst>
          </p:cNvPr>
          <p:cNvSpPr>
            <a:spLocks noGrp="1"/>
          </p:cNvSpPr>
          <p:nvPr>
            <p:ph type="title"/>
          </p:nvPr>
        </p:nvSpPr>
        <p:spPr>
          <a:xfrm>
            <a:off x="270759" y="289513"/>
            <a:ext cx="8739742" cy="899665"/>
          </a:xfrm>
        </p:spPr>
        <p:txBody>
          <a:bodyPr/>
          <a:lstStyle/>
          <a:p>
            <a:r>
              <a:rPr lang="en-US" dirty="0"/>
              <a:t>Replicate on-premises Azure</a:t>
            </a:r>
          </a:p>
        </p:txBody>
      </p:sp>
      <p:sp>
        <p:nvSpPr>
          <p:cNvPr id="4" name="Title 1">
            <a:extLst>
              <a:ext uri="{FF2B5EF4-FFF2-40B4-BE49-F238E27FC236}">
                <a16:creationId xmlns:a16="http://schemas.microsoft.com/office/drawing/2014/main" id="{19606341-B513-43FE-A8F6-7632F61F5193}"/>
              </a:ext>
            </a:extLst>
          </p:cNvPr>
          <p:cNvSpPr txBox="1">
            <a:spLocks/>
          </p:cNvSpPr>
          <p:nvPr/>
        </p:nvSpPr>
        <p:spPr>
          <a:xfrm>
            <a:off x="645166" y="2260105"/>
            <a:ext cx="3545834" cy="724572"/>
          </a:xfrm>
          <a:prstGeom prst="rect">
            <a:avLst/>
          </a:prstGeom>
        </p:spPr>
        <p:txBody>
          <a:bodyPr vert="horz" wrap="square" lIns="194993" tIns="121871" rIns="194993" bIns="121871"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indent="-233201" defTabSz="913565" fontAlgn="base">
              <a:lnSpc>
                <a:spcPct val="90000"/>
              </a:lnSpc>
              <a:spcAft>
                <a:spcPct val="0"/>
              </a:spcAft>
              <a:defRPr/>
            </a:pPr>
            <a:r>
              <a:rPr lang="en-US" sz="2000" b="1" kern="0" spc="0" dirty="0">
                <a:solidFill>
                  <a:schemeClr val="accent1"/>
                </a:solidFill>
                <a:latin typeface="Segoe UI" charset="0"/>
                <a:ea typeface="Segoe UI" charset="0"/>
                <a:cs typeface="Segoe UI" charset="0"/>
              </a:rPr>
              <a:t>Key features include:</a:t>
            </a:r>
          </a:p>
        </p:txBody>
      </p:sp>
      <p:sp>
        <p:nvSpPr>
          <p:cNvPr id="27" name="TextBox 22">
            <a:extLst>
              <a:ext uri="{FF2B5EF4-FFF2-40B4-BE49-F238E27FC236}">
                <a16:creationId xmlns:a16="http://schemas.microsoft.com/office/drawing/2014/main" id="{0E073E82-2D43-4C03-89C1-197CBD34C533}"/>
              </a:ext>
            </a:extLst>
          </p:cNvPr>
          <p:cNvSpPr txBox="1"/>
          <p:nvPr/>
        </p:nvSpPr>
        <p:spPr>
          <a:xfrm>
            <a:off x="7725736" y="5992293"/>
            <a:ext cx="684057" cy="285057"/>
          </a:xfrm>
          <a:prstGeom prst="rect">
            <a:avLst/>
          </a:prstGeom>
          <a:noFill/>
        </p:spPr>
        <p:txBody>
          <a:bodyPr wrap="square" lIns="0" tIns="0" rIns="0" bIns="0" rtlCol="0">
            <a:spAutoFit/>
          </a:bodyPr>
          <a:lstStyle/>
          <a:p>
            <a:pPr algn="ctr" fontAlgn="base">
              <a:lnSpc>
                <a:spcPct val="90000"/>
              </a:lnSpc>
              <a:spcBef>
                <a:spcPct val="0"/>
              </a:spcBef>
              <a:spcAft>
                <a:spcPct val="0"/>
              </a:spcAft>
              <a:defRPr/>
            </a:pPr>
            <a:r>
              <a:rPr lang="en-US" sz="1029"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Windows Server</a:t>
            </a:r>
          </a:p>
        </p:txBody>
      </p:sp>
      <p:sp>
        <p:nvSpPr>
          <p:cNvPr id="95" name="TextBox 185">
            <a:extLst>
              <a:ext uri="{FF2B5EF4-FFF2-40B4-BE49-F238E27FC236}">
                <a16:creationId xmlns:a16="http://schemas.microsoft.com/office/drawing/2014/main" id="{E40B1F51-9622-4393-8CA5-30B3A4C314DE}"/>
              </a:ext>
            </a:extLst>
          </p:cNvPr>
          <p:cNvSpPr txBox="1"/>
          <p:nvPr/>
        </p:nvSpPr>
        <p:spPr>
          <a:xfrm>
            <a:off x="6406554" y="5022491"/>
            <a:ext cx="1142293" cy="722879"/>
          </a:xfrm>
          <a:prstGeom prst="rect">
            <a:avLst/>
          </a:prstGeom>
          <a:noFill/>
        </p:spPr>
        <p:txBody>
          <a:bodyPr wrap="square" lIns="0" tIns="146203" rIns="0" bIns="146203" rtlCol="0">
            <a:spAutoFit/>
          </a:bodyPr>
          <a:lstStyle/>
          <a:p>
            <a:pPr fontAlgn="base">
              <a:lnSpc>
                <a:spcPct val="90000"/>
              </a:lnSpc>
              <a:spcBef>
                <a:spcPct val="0"/>
              </a:spcBef>
              <a:spcAft>
                <a:spcPct val="0"/>
              </a:spcAft>
              <a:defRPr/>
            </a:pPr>
            <a:r>
              <a:rPr lang="en-US" sz="1029"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Enterprise, SMB, and HSP primary site</a:t>
            </a:r>
          </a:p>
        </p:txBody>
      </p:sp>
      <p:sp>
        <p:nvSpPr>
          <p:cNvPr id="114" name="Rectangle 113">
            <a:extLst>
              <a:ext uri="{FF2B5EF4-FFF2-40B4-BE49-F238E27FC236}">
                <a16:creationId xmlns:a16="http://schemas.microsoft.com/office/drawing/2014/main" id="{CA1E3DDF-F493-4E70-95A4-23FB15B75C5E}"/>
              </a:ext>
            </a:extLst>
          </p:cNvPr>
          <p:cNvSpPr/>
          <p:nvPr/>
        </p:nvSpPr>
        <p:spPr bwMode="auto">
          <a:xfrm>
            <a:off x="1105552" y="3003173"/>
            <a:ext cx="4452295" cy="3182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0621" fontAlgn="base">
              <a:spcAft>
                <a:spcPts val="1176"/>
              </a:spcAft>
            </a:pPr>
            <a:r>
              <a:rPr lang="en-US" sz="1568" dirty="0">
                <a:solidFill>
                  <a:schemeClr val="accent1"/>
                </a:solidFill>
                <a:latin typeface="Segoe UI" panose="020B0502040204020203" pitchFamily="34" charset="0"/>
                <a:cs typeface="Segoe UI" panose="020B0502040204020203" pitchFamily="34" charset="0"/>
              </a:rPr>
              <a:t>Automated VM protection and replication</a:t>
            </a:r>
          </a:p>
          <a:p>
            <a:pPr defTabSz="930621" fontAlgn="base">
              <a:spcAft>
                <a:spcPts val="1176"/>
              </a:spcAft>
            </a:pPr>
            <a:r>
              <a:rPr lang="en-US" sz="1568" dirty="0">
                <a:solidFill>
                  <a:schemeClr val="accent1"/>
                </a:solidFill>
                <a:latin typeface="Segoe UI" panose="020B0502040204020203" pitchFamily="34" charset="0"/>
                <a:cs typeface="Segoe UI" panose="020B0502040204020203" pitchFamily="34" charset="0"/>
              </a:rPr>
              <a:t>Remote health monitoring</a:t>
            </a:r>
          </a:p>
          <a:p>
            <a:pPr defTabSz="930621" fontAlgn="base">
              <a:spcAft>
                <a:spcPts val="1176"/>
              </a:spcAft>
            </a:pPr>
            <a:r>
              <a:rPr lang="en-US" sz="1568" dirty="0">
                <a:solidFill>
                  <a:schemeClr val="accent1"/>
                </a:solidFill>
                <a:latin typeface="Segoe UI" panose="020B0502040204020203" pitchFamily="34" charset="0"/>
                <a:cs typeface="Segoe UI" panose="020B0502040204020203" pitchFamily="34" charset="0"/>
              </a:rPr>
              <a:t>Customizable plans</a:t>
            </a:r>
          </a:p>
          <a:p>
            <a:pPr defTabSz="930621" fontAlgn="base">
              <a:spcAft>
                <a:spcPts val="1176"/>
              </a:spcAft>
            </a:pPr>
            <a:r>
              <a:rPr lang="en-US" sz="1568" dirty="0">
                <a:solidFill>
                  <a:schemeClr val="accent1"/>
                </a:solidFill>
                <a:latin typeface="Segoe UI" panose="020B0502040204020203" pitchFamily="34" charset="0"/>
                <a:cs typeface="Segoe UI" panose="020B0502040204020203" pitchFamily="34" charset="0"/>
              </a:rPr>
              <a:t>No-impact testing</a:t>
            </a:r>
          </a:p>
          <a:p>
            <a:pPr defTabSz="930621" fontAlgn="base">
              <a:spcAft>
                <a:spcPts val="1176"/>
              </a:spcAft>
            </a:pPr>
            <a:r>
              <a:rPr lang="en-US" sz="1568" dirty="0">
                <a:solidFill>
                  <a:schemeClr val="accent1"/>
                </a:solidFill>
                <a:latin typeface="Segoe UI" panose="020B0502040204020203" pitchFamily="34" charset="0"/>
                <a:cs typeface="Segoe UI" panose="020B0502040204020203" pitchFamily="34" charset="0"/>
              </a:rPr>
              <a:t>Orchestrated recovery of tiered applications</a:t>
            </a:r>
          </a:p>
          <a:p>
            <a:pPr defTabSz="930621" fontAlgn="base">
              <a:spcAft>
                <a:spcPts val="1176"/>
              </a:spcAft>
            </a:pPr>
            <a:r>
              <a:rPr lang="en-US" sz="1568" dirty="0">
                <a:solidFill>
                  <a:schemeClr val="accent1"/>
                </a:solidFill>
                <a:latin typeface="Segoe UI" panose="020B0502040204020203" pitchFamily="34" charset="0"/>
                <a:cs typeface="Segoe UI" panose="020B0502040204020203" pitchFamily="34" charset="0"/>
              </a:rPr>
              <a:t>Support for heterogeneous environments</a:t>
            </a:r>
          </a:p>
        </p:txBody>
      </p:sp>
      <p:sp>
        <p:nvSpPr>
          <p:cNvPr id="115" name="Freeform 5">
            <a:extLst>
              <a:ext uri="{FF2B5EF4-FFF2-40B4-BE49-F238E27FC236}">
                <a16:creationId xmlns:a16="http://schemas.microsoft.com/office/drawing/2014/main" id="{BE2D2A13-0FAB-4339-80F3-DBC99CA5A135}"/>
              </a:ext>
            </a:extLst>
          </p:cNvPr>
          <p:cNvSpPr>
            <a:spLocks/>
          </p:cNvSpPr>
          <p:nvPr/>
        </p:nvSpPr>
        <p:spPr bwMode="auto">
          <a:xfrm>
            <a:off x="852734" y="3068104"/>
            <a:ext cx="107378" cy="119215"/>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2156"/>
          </a:p>
        </p:txBody>
      </p:sp>
      <p:sp>
        <p:nvSpPr>
          <p:cNvPr id="125" name="Freeform 5">
            <a:extLst>
              <a:ext uri="{FF2B5EF4-FFF2-40B4-BE49-F238E27FC236}">
                <a16:creationId xmlns:a16="http://schemas.microsoft.com/office/drawing/2014/main" id="{61145B4D-9D90-4C72-A67C-8D1FC92A0679}"/>
              </a:ext>
            </a:extLst>
          </p:cNvPr>
          <p:cNvSpPr>
            <a:spLocks/>
          </p:cNvSpPr>
          <p:nvPr/>
        </p:nvSpPr>
        <p:spPr bwMode="auto">
          <a:xfrm>
            <a:off x="852734" y="3468828"/>
            <a:ext cx="107378" cy="119215"/>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2156"/>
          </a:p>
        </p:txBody>
      </p:sp>
      <p:sp>
        <p:nvSpPr>
          <p:cNvPr id="126" name="Freeform 5">
            <a:extLst>
              <a:ext uri="{FF2B5EF4-FFF2-40B4-BE49-F238E27FC236}">
                <a16:creationId xmlns:a16="http://schemas.microsoft.com/office/drawing/2014/main" id="{1FBEEDF9-12C3-4941-9454-015C48FA1EB5}"/>
              </a:ext>
            </a:extLst>
          </p:cNvPr>
          <p:cNvSpPr>
            <a:spLocks/>
          </p:cNvSpPr>
          <p:nvPr/>
        </p:nvSpPr>
        <p:spPr bwMode="auto">
          <a:xfrm>
            <a:off x="852734" y="3845062"/>
            <a:ext cx="107378" cy="119215"/>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2156"/>
          </a:p>
        </p:txBody>
      </p:sp>
      <p:sp>
        <p:nvSpPr>
          <p:cNvPr id="127" name="Freeform 5">
            <a:extLst>
              <a:ext uri="{FF2B5EF4-FFF2-40B4-BE49-F238E27FC236}">
                <a16:creationId xmlns:a16="http://schemas.microsoft.com/office/drawing/2014/main" id="{8806C94D-E0D0-4A9C-873C-F3FD9EF5ED19}"/>
              </a:ext>
            </a:extLst>
          </p:cNvPr>
          <p:cNvSpPr>
            <a:spLocks/>
          </p:cNvSpPr>
          <p:nvPr/>
        </p:nvSpPr>
        <p:spPr bwMode="auto">
          <a:xfrm>
            <a:off x="852734" y="4245786"/>
            <a:ext cx="107378" cy="119215"/>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2156"/>
          </a:p>
        </p:txBody>
      </p:sp>
      <p:sp>
        <p:nvSpPr>
          <p:cNvPr id="128" name="Freeform 5">
            <a:extLst>
              <a:ext uri="{FF2B5EF4-FFF2-40B4-BE49-F238E27FC236}">
                <a16:creationId xmlns:a16="http://schemas.microsoft.com/office/drawing/2014/main" id="{2C4C8B1E-D7B6-4B4B-810F-501DF7520BEA}"/>
              </a:ext>
            </a:extLst>
          </p:cNvPr>
          <p:cNvSpPr>
            <a:spLocks/>
          </p:cNvSpPr>
          <p:nvPr/>
        </p:nvSpPr>
        <p:spPr bwMode="auto">
          <a:xfrm>
            <a:off x="852734" y="4616262"/>
            <a:ext cx="107378" cy="119215"/>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2156"/>
          </a:p>
        </p:txBody>
      </p:sp>
      <p:sp>
        <p:nvSpPr>
          <p:cNvPr id="129" name="Freeform 5">
            <a:extLst>
              <a:ext uri="{FF2B5EF4-FFF2-40B4-BE49-F238E27FC236}">
                <a16:creationId xmlns:a16="http://schemas.microsoft.com/office/drawing/2014/main" id="{EC1295C7-F008-42A7-BFCC-D54E492323E0}"/>
              </a:ext>
            </a:extLst>
          </p:cNvPr>
          <p:cNvSpPr>
            <a:spLocks/>
          </p:cNvSpPr>
          <p:nvPr/>
        </p:nvSpPr>
        <p:spPr bwMode="auto">
          <a:xfrm>
            <a:off x="852734" y="5016986"/>
            <a:ext cx="107378" cy="119215"/>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endParaRPr lang="en-US" sz="2156"/>
          </a:p>
        </p:txBody>
      </p:sp>
      <p:pic>
        <p:nvPicPr>
          <p:cNvPr id="132" name="Picture 131">
            <a:extLst>
              <a:ext uri="{FF2B5EF4-FFF2-40B4-BE49-F238E27FC236}">
                <a16:creationId xmlns:a16="http://schemas.microsoft.com/office/drawing/2014/main" id="{54B8A436-80A3-423F-A0E9-7EDAC1566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209" y="2195530"/>
            <a:ext cx="653896" cy="673032"/>
          </a:xfrm>
          <a:prstGeom prst="rect">
            <a:avLst/>
          </a:prstGeom>
        </p:spPr>
      </p:pic>
      <p:cxnSp>
        <p:nvCxnSpPr>
          <p:cNvPr id="157" name="Straight Arrow Connector 156">
            <a:extLst>
              <a:ext uri="{FF2B5EF4-FFF2-40B4-BE49-F238E27FC236}">
                <a16:creationId xmlns:a16="http://schemas.microsoft.com/office/drawing/2014/main" id="{3281F353-0290-4AAD-8F70-AA72EA471A66}"/>
              </a:ext>
            </a:extLst>
          </p:cNvPr>
          <p:cNvCxnSpPr>
            <a:cxnSpLocks/>
          </p:cNvCxnSpPr>
          <p:nvPr/>
        </p:nvCxnSpPr>
        <p:spPr>
          <a:xfrm flipV="1">
            <a:off x="8947055" y="3277961"/>
            <a:ext cx="0" cy="1720381"/>
          </a:xfrm>
          <a:prstGeom prst="straightConnector1">
            <a:avLst/>
          </a:prstGeom>
          <a:ln w="22225" cap="rnd">
            <a:solidFill>
              <a:schemeClr val="accent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3" name="TextBox 187">
            <a:extLst>
              <a:ext uri="{FF2B5EF4-FFF2-40B4-BE49-F238E27FC236}">
                <a16:creationId xmlns:a16="http://schemas.microsoft.com/office/drawing/2014/main" id="{CC27E106-4096-4013-95BF-CFB44C9D0E5F}"/>
              </a:ext>
            </a:extLst>
          </p:cNvPr>
          <p:cNvSpPr txBox="1"/>
          <p:nvPr/>
        </p:nvSpPr>
        <p:spPr>
          <a:xfrm>
            <a:off x="8617247" y="5999222"/>
            <a:ext cx="684058" cy="285057"/>
          </a:xfrm>
          <a:prstGeom prst="rect">
            <a:avLst/>
          </a:prstGeom>
          <a:noFill/>
        </p:spPr>
        <p:txBody>
          <a:bodyPr wrap="square" lIns="0" tIns="0" rIns="0" bIns="0" rtlCol="0">
            <a:noAutofit/>
          </a:bodyPr>
          <a:lstStyle/>
          <a:p>
            <a:pPr algn="ctr" fontAlgn="base">
              <a:lnSpc>
                <a:spcPct val="90000"/>
              </a:lnSpc>
              <a:spcBef>
                <a:spcPct val="0"/>
              </a:spcBef>
              <a:spcAft>
                <a:spcPct val="0"/>
              </a:spcAft>
              <a:defRPr/>
            </a:pPr>
            <a:r>
              <a:rPr lang="en-US" sz="1029"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Linux server</a:t>
            </a:r>
          </a:p>
        </p:txBody>
      </p:sp>
      <p:sp>
        <p:nvSpPr>
          <p:cNvPr id="164" name="TextBox 187">
            <a:extLst>
              <a:ext uri="{FF2B5EF4-FFF2-40B4-BE49-F238E27FC236}">
                <a16:creationId xmlns:a16="http://schemas.microsoft.com/office/drawing/2014/main" id="{460BB794-2DB7-4021-BED4-9CCBAE09379E}"/>
              </a:ext>
            </a:extLst>
          </p:cNvPr>
          <p:cNvSpPr txBox="1"/>
          <p:nvPr/>
        </p:nvSpPr>
        <p:spPr>
          <a:xfrm>
            <a:off x="9508456" y="5999222"/>
            <a:ext cx="684058" cy="285057"/>
          </a:xfrm>
          <a:prstGeom prst="rect">
            <a:avLst/>
          </a:prstGeom>
          <a:noFill/>
        </p:spPr>
        <p:txBody>
          <a:bodyPr wrap="square" lIns="0" tIns="0" rIns="0" bIns="0" rtlCol="0">
            <a:noAutofit/>
          </a:bodyPr>
          <a:lstStyle/>
          <a:p>
            <a:pPr algn="ctr" fontAlgn="base">
              <a:lnSpc>
                <a:spcPct val="90000"/>
              </a:lnSpc>
              <a:spcBef>
                <a:spcPct val="0"/>
              </a:spcBef>
              <a:spcAft>
                <a:spcPct val="0"/>
              </a:spcAft>
              <a:defRPr/>
            </a:pPr>
            <a:r>
              <a:rPr lang="en-US" sz="1029"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VMware/</a:t>
            </a:r>
          </a:p>
          <a:p>
            <a:pPr algn="ctr" fontAlgn="base">
              <a:lnSpc>
                <a:spcPct val="90000"/>
              </a:lnSpc>
              <a:spcBef>
                <a:spcPct val="0"/>
              </a:spcBef>
              <a:spcAft>
                <a:spcPct val="0"/>
              </a:spcAft>
              <a:defRPr/>
            </a:pPr>
            <a:r>
              <a:rPr lang="en-US" sz="1029"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Physical</a:t>
            </a:r>
          </a:p>
        </p:txBody>
      </p:sp>
      <p:grpSp>
        <p:nvGrpSpPr>
          <p:cNvPr id="173" name="Group 172">
            <a:extLst>
              <a:ext uri="{FF2B5EF4-FFF2-40B4-BE49-F238E27FC236}">
                <a16:creationId xmlns:a16="http://schemas.microsoft.com/office/drawing/2014/main" id="{13154661-98AD-4176-BE6F-3AE0CD626C17}"/>
              </a:ext>
            </a:extLst>
          </p:cNvPr>
          <p:cNvGrpSpPr/>
          <p:nvPr/>
        </p:nvGrpSpPr>
        <p:grpSpPr>
          <a:xfrm>
            <a:off x="9571321" y="5197022"/>
            <a:ext cx="546245" cy="701745"/>
            <a:chOff x="6745288" y="4067175"/>
            <a:chExt cx="434975" cy="558800"/>
          </a:xfrm>
          <a:solidFill>
            <a:schemeClr val="tx1"/>
          </a:solidFill>
        </p:grpSpPr>
        <p:sp>
          <p:nvSpPr>
            <p:cNvPr id="174" name="Freeform 5">
              <a:extLst>
                <a:ext uri="{FF2B5EF4-FFF2-40B4-BE49-F238E27FC236}">
                  <a16:creationId xmlns:a16="http://schemas.microsoft.com/office/drawing/2014/main" id="{CFFF5B1E-FBDF-4EFC-9E91-7B6F23E08878}"/>
                </a:ext>
              </a:extLst>
            </p:cNvPr>
            <p:cNvSpPr>
              <a:spLocks noEditPoints="1"/>
            </p:cNvSpPr>
            <p:nvPr/>
          </p:nvSpPr>
          <p:spPr bwMode="auto">
            <a:xfrm>
              <a:off x="6745288" y="4067175"/>
              <a:ext cx="434975" cy="558800"/>
            </a:xfrm>
            <a:custGeom>
              <a:avLst/>
              <a:gdLst>
                <a:gd name="T0" fmla="*/ 0 w 63"/>
                <a:gd name="T1" fmla="*/ 0 h 82"/>
                <a:gd name="T2" fmla="*/ 0 w 63"/>
                <a:gd name="T3" fmla="*/ 82 h 82"/>
                <a:gd name="T4" fmla="*/ 63 w 63"/>
                <a:gd name="T5" fmla="*/ 82 h 82"/>
                <a:gd name="T6" fmla="*/ 63 w 63"/>
                <a:gd name="T7" fmla="*/ 0 h 82"/>
                <a:gd name="T8" fmla="*/ 0 w 63"/>
                <a:gd name="T9" fmla="*/ 0 h 82"/>
                <a:gd name="T10" fmla="*/ 56 w 63"/>
                <a:gd name="T11" fmla="*/ 60 h 82"/>
                <a:gd name="T12" fmla="*/ 52 w 63"/>
                <a:gd name="T13" fmla="*/ 64 h 82"/>
                <a:gd name="T14" fmla="*/ 11 w 63"/>
                <a:gd name="T15" fmla="*/ 64 h 82"/>
                <a:gd name="T16" fmla="*/ 7 w 63"/>
                <a:gd name="T17" fmla="*/ 60 h 82"/>
                <a:gd name="T18" fmla="*/ 7 w 63"/>
                <a:gd name="T19" fmla="*/ 59 h 82"/>
                <a:gd name="T20" fmla="*/ 11 w 63"/>
                <a:gd name="T21" fmla="*/ 55 h 82"/>
                <a:gd name="T22" fmla="*/ 33 w 63"/>
                <a:gd name="T23" fmla="*/ 55 h 82"/>
                <a:gd name="T24" fmla="*/ 52 w 63"/>
                <a:gd name="T25" fmla="*/ 55 h 82"/>
                <a:gd name="T26" fmla="*/ 56 w 63"/>
                <a:gd name="T27" fmla="*/ 59 h 82"/>
                <a:gd name="T28" fmla="*/ 56 w 63"/>
                <a:gd name="T29" fmla="*/ 60 h 82"/>
                <a:gd name="T30" fmla="*/ 56 w 63"/>
                <a:gd name="T31" fmla="*/ 45 h 82"/>
                <a:gd name="T32" fmla="*/ 52 w 63"/>
                <a:gd name="T33" fmla="*/ 49 h 82"/>
                <a:gd name="T34" fmla="*/ 11 w 63"/>
                <a:gd name="T35" fmla="*/ 49 h 82"/>
                <a:gd name="T36" fmla="*/ 7 w 63"/>
                <a:gd name="T37" fmla="*/ 45 h 82"/>
                <a:gd name="T38" fmla="*/ 7 w 63"/>
                <a:gd name="T39" fmla="*/ 44 h 82"/>
                <a:gd name="T40" fmla="*/ 11 w 63"/>
                <a:gd name="T41" fmla="*/ 40 h 82"/>
                <a:gd name="T42" fmla="*/ 33 w 63"/>
                <a:gd name="T43" fmla="*/ 40 h 82"/>
                <a:gd name="T44" fmla="*/ 52 w 63"/>
                <a:gd name="T45" fmla="*/ 40 h 82"/>
                <a:gd name="T46" fmla="*/ 56 w 63"/>
                <a:gd name="T47" fmla="*/ 44 h 82"/>
                <a:gd name="T48" fmla="*/ 56 w 63"/>
                <a:gd name="T49" fmla="*/ 45 h 82"/>
                <a:gd name="T50" fmla="*/ 56 w 63"/>
                <a:gd name="T51" fmla="*/ 29 h 82"/>
                <a:gd name="T52" fmla="*/ 52 w 63"/>
                <a:gd name="T53" fmla="*/ 33 h 82"/>
                <a:gd name="T54" fmla="*/ 11 w 63"/>
                <a:gd name="T55" fmla="*/ 33 h 82"/>
                <a:gd name="T56" fmla="*/ 7 w 63"/>
                <a:gd name="T57" fmla="*/ 29 h 82"/>
                <a:gd name="T58" fmla="*/ 7 w 63"/>
                <a:gd name="T59" fmla="*/ 28 h 82"/>
                <a:gd name="T60" fmla="*/ 11 w 63"/>
                <a:gd name="T61" fmla="*/ 24 h 82"/>
                <a:gd name="T62" fmla="*/ 33 w 63"/>
                <a:gd name="T63" fmla="*/ 24 h 82"/>
                <a:gd name="T64" fmla="*/ 52 w 63"/>
                <a:gd name="T65" fmla="*/ 24 h 82"/>
                <a:gd name="T66" fmla="*/ 56 w 63"/>
                <a:gd name="T67" fmla="*/ 28 h 82"/>
                <a:gd name="T68" fmla="*/ 56 w 63"/>
                <a:gd name="T69" fmla="*/ 29 h 82"/>
                <a:gd name="T70" fmla="*/ 56 w 63"/>
                <a:gd name="T71" fmla="*/ 14 h 82"/>
                <a:gd name="T72" fmla="*/ 52 w 63"/>
                <a:gd name="T73" fmla="*/ 18 h 82"/>
                <a:gd name="T74" fmla="*/ 11 w 63"/>
                <a:gd name="T75" fmla="*/ 18 h 82"/>
                <a:gd name="T76" fmla="*/ 7 w 63"/>
                <a:gd name="T77" fmla="*/ 14 h 82"/>
                <a:gd name="T78" fmla="*/ 7 w 63"/>
                <a:gd name="T79" fmla="*/ 13 h 82"/>
                <a:gd name="T80" fmla="*/ 11 w 63"/>
                <a:gd name="T81" fmla="*/ 9 h 82"/>
                <a:gd name="T82" fmla="*/ 33 w 63"/>
                <a:gd name="T83" fmla="*/ 9 h 82"/>
                <a:gd name="T84" fmla="*/ 52 w 63"/>
                <a:gd name="T85" fmla="*/ 9 h 82"/>
                <a:gd name="T86" fmla="*/ 56 w 63"/>
                <a:gd name="T87" fmla="*/ 13 h 82"/>
                <a:gd name="T88" fmla="*/ 56 w 63"/>
                <a:gd name="T89"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 h="82">
                  <a:moveTo>
                    <a:pt x="0" y="0"/>
                  </a:moveTo>
                  <a:cubicBezTo>
                    <a:pt x="0" y="82"/>
                    <a:pt x="0" y="82"/>
                    <a:pt x="0" y="82"/>
                  </a:cubicBezTo>
                  <a:cubicBezTo>
                    <a:pt x="63" y="82"/>
                    <a:pt x="63" y="82"/>
                    <a:pt x="63" y="82"/>
                  </a:cubicBezTo>
                  <a:cubicBezTo>
                    <a:pt x="63" y="0"/>
                    <a:pt x="63" y="0"/>
                    <a:pt x="63" y="0"/>
                  </a:cubicBezTo>
                  <a:lnTo>
                    <a:pt x="0" y="0"/>
                  </a:lnTo>
                  <a:close/>
                  <a:moveTo>
                    <a:pt x="56" y="60"/>
                  </a:moveTo>
                  <a:cubicBezTo>
                    <a:pt x="56" y="64"/>
                    <a:pt x="52" y="64"/>
                    <a:pt x="52" y="64"/>
                  </a:cubicBezTo>
                  <a:cubicBezTo>
                    <a:pt x="11" y="64"/>
                    <a:pt x="11" y="64"/>
                    <a:pt x="11" y="64"/>
                  </a:cubicBezTo>
                  <a:cubicBezTo>
                    <a:pt x="7" y="64"/>
                    <a:pt x="7" y="60"/>
                    <a:pt x="7" y="60"/>
                  </a:cubicBezTo>
                  <a:cubicBezTo>
                    <a:pt x="7" y="59"/>
                    <a:pt x="7" y="59"/>
                    <a:pt x="7" y="59"/>
                  </a:cubicBezTo>
                  <a:cubicBezTo>
                    <a:pt x="7" y="55"/>
                    <a:pt x="11" y="55"/>
                    <a:pt x="11" y="55"/>
                  </a:cubicBezTo>
                  <a:cubicBezTo>
                    <a:pt x="33" y="55"/>
                    <a:pt x="33" y="55"/>
                    <a:pt x="33" y="55"/>
                  </a:cubicBezTo>
                  <a:cubicBezTo>
                    <a:pt x="52" y="55"/>
                    <a:pt x="52" y="55"/>
                    <a:pt x="52" y="55"/>
                  </a:cubicBezTo>
                  <a:cubicBezTo>
                    <a:pt x="56" y="55"/>
                    <a:pt x="56" y="59"/>
                    <a:pt x="56" y="59"/>
                  </a:cubicBezTo>
                  <a:lnTo>
                    <a:pt x="56" y="60"/>
                  </a:lnTo>
                  <a:close/>
                  <a:moveTo>
                    <a:pt x="56" y="45"/>
                  </a:moveTo>
                  <a:cubicBezTo>
                    <a:pt x="56" y="49"/>
                    <a:pt x="52" y="49"/>
                    <a:pt x="52" y="49"/>
                  </a:cubicBezTo>
                  <a:cubicBezTo>
                    <a:pt x="11" y="49"/>
                    <a:pt x="11" y="49"/>
                    <a:pt x="11" y="49"/>
                  </a:cubicBezTo>
                  <a:cubicBezTo>
                    <a:pt x="7" y="49"/>
                    <a:pt x="7" y="45"/>
                    <a:pt x="7" y="45"/>
                  </a:cubicBezTo>
                  <a:cubicBezTo>
                    <a:pt x="7" y="44"/>
                    <a:pt x="7" y="44"/>
                    <a:pt x="7" y="44"/>
                  </a:cubicBezTo>
                  <a:cubicBezTo>
                    <a:pt x="7" y="40"/>
                    <a:pt x="11" y="40"/>
                    <a:pt x="11" y="40"/>
                  </a:cubicBezTo>
                  <a:cubicBezTo>
                    <a:pt x="33" y="40"/>
                    <a:pt x="33" y="40"/>
                    <a:pt x="33" y="40"/>
                  </a:cubicBezTo>
                  <a:cubicBezTo>
                    <a:pt x="52" y="40"/>
                    <a:pt x="52" y="40"/>
                    <a:pt x="52" y="40"/>
                  </a:cubicBezTo>
                  <a:cubicBezTo>
                    <a:pt x="56" y="40"/>
                    <a:pt x="56" y="44"/>
                    <a:pt x="56" y="44"/>
                  </a:cubicBezTo>
                  <a:lnTo>
                    <a:pt x="56" y="45"/>
                  </a:lnTo>
                  <a:close/>
                  <a:moveTo>
                    <a:pt x="56" y="29"/>
                  </a:moveTo>
                  <a:cubicBezTo>
                    <a:pt x="56" y="33"/>
                    <a:pt x="52" y="33"/>
                    <a:pt x="52" y="33"/>
                  </a:cubicBezTo>
                  <a:cubicBezTo>
                    <a:pt x="11" y="33"/>
                    <a:pt x="11" y="33"/>
                    <a:pt x="11" y="33"/>
                  </a:cubicBezTo>
                  <a:cubicBezTo>
                    <a:pt x="7" y="33"/>
                    <a:pt x="7" y="29"/>
                    <a:pt x="7" y="29"/>
                  </a:cubicBezTo>
                  <a:cubicBezTo>
                    <a:pt x="7" y="28"/>
                    <a:pt x="7" y="28"/>
                    <a:pt x="7" y="28"/>
                  </a:cubicBezTo>
                  <a:cubicBezTo>
                    <a:pt x="7" y="24"/>
                    <a:pt x="11" y="24"/>
                    <a:pt x="11" y="24"/>
                  </a:cubicBezTo>
                  <a:cubicBezTo>
                    <a:pt x="33" y="24"/>
                    <a:pt x="33" y="24"/>
                    <a:pt x="33" y="24"/>
                  </a:cubicBezTo>
                  <a:cubicBezTo>
                    <a:pt x="52" y="24"/>
                    <a:pt x="52" y="24"/>
                    <a:pt x="52" y="24"/>
                  </a:cubicBezTo>
                  <a:cubicBezTo>
                    <a:pt x="56" y="24"/>
                    <a:pt x="56" y="28"/>
                    <a:pt x="56" y="28"/>
                  </a:cubicBezTo>
                  <a:lnTo>
                    <a:pt x="56" y="29"/>
                  </a:lnTo>
                  <a:close/>
                  <a:moveTo>
                    <a:pt x="56" y="14"/>
                  </a:moveTo>
                  <a:cubicBezTo>
                    <a:pt x="56" y="18"/>
                    <a:pt x="52" y="18"/>
                    <a:pt x="52" y="18"/>
                  </a:cubicBezTo>
                  <a:cubicBezTo>
                    <a:pt x="11" y="18"/>
                    <a:pt x="11" y="18"/>
                    <a:pt x="11" y="18"/>
                  </a:cubicBezTo>
                  <a:cubicBezTo>
                    <a:pt x="7" y="18"/>
                    <a:pt x="7" y="14"/>
                    <a:pt x="7" y="14"/>
                  </a:cubicBezTo>
                  <a:cubicBezTo>
                    <a:pt x="7" y="13"/>
                    <a:pt x="7" y="13"/>
                    <a:pt x="7" y="13"/>
                  </a:cubicBezTo>
                  <a:cubicBezTo>
                    <a:pt x="7" y="9"/>
                    <a:pt x="11" y="9"/>
                    <a:pt x="11" y="9"/>
                  </a:cubicBezTo>
                  <a:cubicBezTo>
                    <a:pt x="33" y="9"/>
                    <a:pt x="33" y="9"/>
                    <a:pt x="33" y="9"/>
                  </a:cubicBezTo>
                  <a:cubicBezTo>
                    <a:pt x="52" y="9"/>
                    <a:pt x="52" y="9"/>
                    <a:pt x="52" y="9"/>
                  </a:cubicBezTo>
                  <a:cubicBezTo>
                    <a:pt x="56" y="9"/>
                    <a:pt x="56" y="13"/>
                    <a:pt x="56" y="13"/>
                  </a:cubicBezTo>
                  <a:lnTo>
                    <a:pt x="5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75" name="Oval 6">
              <a:extLst>
                <a:ext uri="{FF2B5EF4-FFF2-40B4-BE49-F238E27FC236}">
                  <a16:creationId xmlns:a16="http://schemas.microsoft.com/office/drawing/2014/main" id="{0BD3DACD-93E9-4DC1-8C3C-9CC6571DDF96}"/>
                </a:ext>
              </a:extLst>
            </p:cNvPr>
            <p:cNvSpPr>
              <a:spLocks noChangeArrowheads="1"/>
            </p:cNvSpPr>
            <p:nvPr/>
          </p:nvSpPr>
          <p:spPr bwMode="auto">
            <a:xfrm>
              <a:off x="7083426" y="4141788"/>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76" name="Oval 7">
              <a:extLst>
                <a:ext uri="{FF2B5EF4-FFF2-40B4-BE49-F238E27FC236}">
                  <a16:creationId xmlns:a16="http://schemas.microsoft.com/office/drawing/2014/main" id="{02EE064C-12D0-4591-91D3-3E437A577426}"/>
                </a:ext>
              </a:extLst>
            </p:cNvPr>
            <p:cNvSpPr>
              <a:spLocks noChangeArrowheads="1"/>
            </p:cNvSpPr>
            <p:nvPr/>
          </p:nvSpPr>
          <p:spPr bwMode="auto">
            <a:xfrm>
              <a:off x="7083426" y="4244975"/>
              <a:ext cx="34925"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77" name="Oval 8">
              <a:extLst>
                <a:ext uri="{FF2B5EF4-FFF2-40B4-BE49-F238E27FC236}">
                  <a16:creationId xmlns:a16="http://schemas.microsoft.com/office/drawing/2014/main" id="{FA5D61BF-23D4-41E2-A7D4-41F82DEF177B}"/>
                </a:ext>
              </a:extLst>
            </p:cNvPr>
            <p:cNvSpPr>
              <a:spLocks noChangeArrowheads="1"/>
            </p:cNvSpPr>
            <p:nvPr/>
          </p:nvSpPr>
          <p:spPr bwMode="auto">
            <a:xfrm>
              <a:off x="7083426" y="4352925"/>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78" name="Oval 9">
              <a:extLst>
                <a:ext uri="{FF2B5EF4-FFF2-40B4-BE49-F238E27FC236}">
                  <a16:creationId xmlns:a16="http://schemas.microsoft.com/office/drawing/2014/main" id="{B43487D2-837F-4122-904C-484E127EC375}"/>
                </a:ext>
              </a:extLst>
            </p:cNvPr>
            <p:cNvSpPr>
              <a:spLocks noChangeArrowheads="1"/>
            </p:cNvSpPr>
            <p:nvPr/>
          </p:nvSpPr>
          <p:spPr bwMode="auto">
            <a:xfrm>
              <a:off x="7083426" y="4456113"/>
              <a:ext cx="34925"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grpSp>
      <p:grpSp>
        <p:nvGrpSpPr>
          <p:cNvPr id="184" name="Group 183">
            <a:extLst>
              <a:ext uri="{FF2B5EF4-FFF2-40B4-BE49-F238E27FC236}">
                <a16:creationId xmlns:a16="http://schemas.microsoft.com/office/drawing/2014/main" id="{8A5C6A8B-3194-431F-8ABE-4248ACCD7ECF}"/>
              </a:ext>
            </a:extLst>
          </p:cNvPr>
          <p:cNvGrpSpPr/>
          <p:nvPr/>
        </p:nvGrpSpPr>
        <p:grpSpPr>
          <a:xfrm>
            <a:off x="7778123" y="5022354"/>
            <a:ext cx="707493" cy="876413"/>
            <a:chOff x="8817919" y="5390411"/>
            <a:chExt cx="721868" cy="894220"/>
          </a:xfrm>
        </p:grpSpPr>
        <p:grpSp>
          <p:nvGrpSpPr>
            <p:cNvPr id="139" name="Group 138">
              <a:extLst>
                <a:ext uri="{FF2B5EF4-FFF2-40B4-BE49-F238E27FC236}">
                  <a16:creationId xmlns:a16="http://schemas.microsoft.com/office/drawing/2014/main" id="{B422382E-4E54-4010-A56E-FD2B4EFDEBAE}"/>
                </a:ext>
              </a:extLst>
            </p:cNvPr>
            <p:cNvGrpSpPr/>
            <p:nvPr/>
          </p:nvGrpSpPr>
          <p:grpSpPr>
            <a:xfrm>
              <a:off x="8817919" y="5568628"/>
              <a:ext cx="557343" cy="716003"/>
              <a:chOff x="6745288" y="4067175"/>
              <a:chExt cx="434975" cy="558800"/>
            </a:xfrm>
            <a:solidFill>
              <a:schemeClr val="accent1"/>
            </a:solidFill>
          </p:grpSpPr>
          <p:sp>
            <p:nvSpPr>
              <p:cNvPr id="140" name="Freeform 5">
                <a:extLst>
                  <a:ext uri="{FF2B5EF4-FFF2-40B4-BE49-F238E27FC236}">
                    <a16:creationId xmlns:a16="http://schemas.microsoft.com/office/drawing/2014/main" id="{F41896D4-8D1A-4CA9-B072-E8F2E8664430}"/>
                  </a:ext>
                </a:extLst>
              </p:cNvPr>
              <p:cNvSpPr>
                <a:spLocks noEditPoints="1"/>
              </p:cNvSpPr>
              <p:nvPr/>
            </p:nvSpPr>
            <p:spPr bwMode="auto">
              <a:xfrm>
                <a:off x="6745288" y="4067175"/>
                <a:ext cx="434975" cy="558800"/>
              </a:xfrm>
              <a:custGeom>
                <a:avLst/>
                <a:gdLst>
                  <a:gd name="T0" fmla="*/ 0 w 63"/>
                  <a:gd name="T1" fmla="*/ 0 h 82"/>
                  <a:gd name="T2" fmla="*/ 0 w 63"/>
                  <a:gd name="T3" fmla="*/ 82 h 82"/>
                  <a:gd name="T4" fmla="*/ 63 w 63"/>
                  <a:gd name="T5" fmla="*/ 82 h 82"/>
                  <a:gd name="T6" fmla="*/ 63 w 63"/>
                  <a:gd name="T7" fmla="*/ 0 h 82"/>
                  <a:gd name="T8" fmla="*/ 0 w 63"/>
                  <a:gd name="T9" fmla="*/ 0 h 82"/>
                  <a:gd name="T10" fmla="*/ 56 w 63"/>
                  <a:gd name="T11" fmla="*/ 60 h 82"/>
                  <a:gd name="T12" fmla="*/ 52 w 63"/>
                  <a:gd name="T13" fmla="*/ 64 h 82"/>
                  <a:gd name="T14" fmla="*/ 11 w 63"/>
                  <a:gd name="T15" fmla="*/ 64 h 82"/>
                  <a:gd name="T16" fmla="*/ 7 w 63"/>
                  <a:gd name="T17" fmla="*/ 60 h 82"/>
                  <a:gd name="T18" fmla="*/ 7 w 63"/>
                  <a:gd name="T19" fmla="*/ 59 h 82"/>
                  <a:gd name="T20" fmla="*/ 11 w 63"/>
                  <a:gd name="T21" fmla="*/ 55 h 82"/>
                  <a:gd name="T22" fmla="*/ 33 w 63"/>
                  <a:gd name="T23" fmla="*/ 55 h 82"/>
                  <a:gd name="T24" fmla="*/ 52 w 63"/>
                  <a:gd name="T25" fmla="*/ 55 h 82"/>
                  <a:gd name="T26" fmla="*/ 56 w 63"/>
                  <a:gd name="T27" fmla="*/ 59 h 82"/>
                  <a:gd name="T28" fmla="*/ 56 w 63"/>
                  <a:gd name="T29" fmla="*/ 60 h 82"/>
                  <a:gd name="T30" fmla="*/ 56 w 63"/>
                  <a:gd name="T31" fmla="*/ 45 h 82"/>
                  <a:gd name="T32" fmla="*/ 52 w 63"/>
                  <a:gd name="T33" fmla="*/ 49 h 82"/>
                  <a:gd name="T34" fmla="*/ 11 w 63"/>
                  <a:gd name="T35" fmla="*/ 49 h 82"/>
                  <a:gd name="T36" fmla="*/ 7 w 63"/>
                  <a:gd name="T37" fmla="*/ 45 h 82"/>
                  <a:gd name="T38" fmla="*/ 7 w 63"/>
                  <a:gd name="T39" fmla="*/ 44 h 82"/>
                  <a:gd name="T40" fmla="*/ 11 w 63"/>
                  <a:gd name="T41" fmla="*/ 40 h 82"/>
                  <a:gd name="T42" fmla="*/ 33 w 63"/>
                  <a:gd name="T43" fmla="*/ 40 h 82"/>
                  <a:gd name="T44" fmla="*/ 52 w 63"/>
                  <a:gd name="T45" fmla="*/ 40 h 82"/>
                  <a:gd name="T46" fmla="*/ 56 w 63"/>
                  <a:gd name="T47" fmla="*/ 44 h 82"/>
                  <a:gd name="T48" fmla="*/ 56 w 63"/>
                  <a:gd name="T49" fmla="*/ 45 h 82"/>
                  <a:gd name="T50" fmla="*/ 56 w 63"/>
                  <a:gd name="T51" fmla="*/ 29 h 82"/>
                  <a:gd name="T52" fmla="*/ 52 w 63"/>
                  <a:gd name="T53" fmla="*/ 33 h 82"/>
                  <a:gd name="T54" fmla="*/ 11 w 63"/>
                  <a:gd name="T55" fmla="*/ 33 h 82"/>
                  <a:gd name="T56" fmla="*/ 7 w 63"/>
                  <a:gd name="T57" fmla="*/ 29 h 82"/>
                  <a:gd name="T58" fmla="*/ 7 w 63"/>
                  <a:gd name="T59" fmla="*/ 28 h 82"/>
                  <a:gd name="T60" fmla="*/ 11 w 63"/>
                  <a:gd name="T61" fmla="*/ 24 h 82"/>
                  <a:gd name="T62" fmla="*/ 33 w 63"/>
                  <a:gd name="T63" fmla="*/ 24 h 82"/>
                  <a:gd name="T64" fmla="*/ 52 w 63"/>
                  <a:gd name="T65" fmla="*/ 24 h 82"/>
                  <a:gd name="T66" fmla="*/ 56 w 63"/>
                  <a:gd name="T67" fmla="*/ 28 h 82"/>
                  <a:gd name="T68" fmla="*/ 56 w 63"/>
                  <a:gd name="T69" fmla="*/ 29 h 82"/>
                  <a:gd name="T70" fmla="*/ 56 w 63"/>
                  <a:gd name="T71" fmla="*/ 14 h 82"/>
                  <a:gd name="T72" fmla="*/ 52 w 63"/>
                  <a:gd name="T73" fmla="*/ 18 h 82"/>
                  <a:gd name="T74" fmla="*/ 11 w 63"/>
                  <a:gd name="T75" fmla="*/ 18 h 82"/>
                  <a:gd name="T76" fmla="*/ 7 w 63"/>
                  <a:gd name="T77" fmla="*/ 14 h 82"/>
                  <a:gd name="T78" fmla="*/ 7 w 63"/>
                  <a:gd name="T79" fmla="*/ 13 h 82"/>
                  <a:gd name="T80" fmla="*/ 11 w 63"/>
                  <a:gd name="T81" fmla="*/ 9 h 82"/>
                  <a:gd name="T82" fmla="*/ 33 w 63"/>
                  <a:gd name="T83" fmla="*/ 9 h 82"/>
                  <a:gd name="T84" fmla="*/ 52 w 63"/>
                  <a:gd name="T85" fmla="*/ 9 h 82"/>
                  <a:gd name="T86" fmla="*/ 56 w 63"/>
                  <a:gd name="T87" fmla="*/ 13 h 82"/>
                  <a:gd name="T88" fmla="*/ 56 w 63"/>
                  <a:gd name="T89"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 h="82">
                    <a:moveTo>
                      <a:pt x="0" y="0"/>
                    </a:moveTo>
                    <a:cubicBezTo>
                      <a:pt x="0" y="82"/>
                      <a:pt x="0" y="82"/>
                      <a:pt x="0" y="82"/>
                    </a:cubicBezTo>
                    <a:cubicBezTo>
                      <a:pt x="63" y="82"/>
                      <a:pt x="63" y="82"/>
                      <a:pt x="63" y="82"/>
                    </a:cubicBezTo>
                    <a:cubicBezTo>
                      <a:pt x="63" y="0"/>
                      <a:pt x="63" y="0"/>
                      <a:pt x="63" y="0"/>
                    </a:cubicBezTo>
                    <a:lnTo>
                      <a:pt x="0" y="0"/>
                    </a:lnTo>
                    <a:close/>
                    <a:moveTo>
                      <a:pt x="56" y="60"/>
                    </a:moveTo>
                    <a:cubicBezTo>
                      <a:pt x="56" y="64"/>
                      <a:pt x="52" y="64"/>
                      <a:pt x="52" y="64"/>
                    </a:cubicBezTo>
                    <a:cubicBezTo>
                      <a:pt x="11" y="64"/>
                      <a:pt x="11" y="64"/>
                      <a:pt x="11" y="64"/>
                    </a:cubicBezTo>
                    <a:cubicBezTo>
                      <a:pt x="7" y="64"/>
                      <a:pt x="7" y="60"/>
                      <a:pt x="7" y="60"/>
                    </a:cubicBezTo>
                    <a:cubicBezTo>
                      <a:pt x="7" y="59"/>
                      <a:pt x="7" y="59"/>
                      <a:pt x="7" y="59"/>
                    </a:cubicBezTo>
                    <a:cubicBezTo>
                      <a:pt x="7" y="55"/>
                      <a:pt x="11" y="55"/>
                      <a:pt x="11" y="55"/>
                    </a:cubicBezTo>
                    <a:cubicBezTo>
                      <a:pt x="33" y="55"/>
                      <a:pt x="33" y="55"/>
                      <a:pt x="33" y="55"/>
                    </a:cubicBezTo>
                    <a:cubicBezTo>
                      <a:pt x="52" y="55"/>
                      <a:pt x="52" y="55"/>
                      <a:pt x="52" y="55"/>
                    </a:cubicBezTo>
                    <a:cubicBezTo>
                      <a:pt x="56" y="55"/>
                      <a:pt x="56" y="59"/>
                      <a:pt x="56" y="59"/>
                    </a:cubicBezTo>
                    <a:lnTo>
                      <a:pt x="56" y="60"/>
                    </a:lnTo>
                    <a:close/>
                    <a:moveTo>
                      <a:pt x="56" y="45"/>
                    </a:moveTo>
                    <a:cubicBezTo>
                      <a:pt x="56" y="49"/>
                      <a:pt x="52" y="49"/>
                      <a:pt x="52" y="49"/>
                    </a:cubicBezTo>
                    <a:cubicBezTo>
                      <a:pt x="11" y="49"/>
                      <a:pt x="11" y="49"/>
                      <a:pt x="11" y="49"/>
                    </a:cubicBezTo>
                    <a:cubicBezTo>
                      <a:pt x="7" y="49"/>
                      <a:pt x="7" y="45"/>
                      <a:pt x="7" y="45"/>
                    </a:cubicBezTo>
                    <a:cubicBezTo>
                      <a:pt x="7" y="44"/>
                      <a:pt x="7" y="44"/>
                      <a:pt x="7" y="44"/>
                    </a:cubicBezTo>
                    <a:cubicBezTo>
                      <a:pt x="7" y="40"/>
                      <a:pt x="11" y="40"/>
                      <a:pt x="11" y="40"/>
                    </a:cubicBezTo>
                    <a:cubicBezTo>
                      <a:pt x="33" y="40"/>
                      <a:pt x="33" y="40"/>
                      <a:pt x="33" y="40"/>
                    </a:cubicBezTo>
                    <a:cubicBezTo>
                      <a:pt x="52" y="40"/>
                      <a:pt x="52" y="40"/>
                      <a:pt x="52" y="40"/>
                    </a:cubicBezTo>
                    <a:cubicBezTo>
                      <a:pt x="56" y="40"/>
                      <a:pt x="56" y="44"/>
                      <a:pt x="56" y="44"/>
                    </a:cubicBezTo>
                    <a:lnTo>
                      <a:pt x="56" y="45"/>
                    </a:lnTo>
                    <a:close/>
                    <a:moveTo>
                      <a:pt x="56" y="29"/>
                    </a:moveTo>
                    <a:cubicBezTo>
                      <a:pt x="56" y="33"/>
                      <a:pt x="52" y="33"/>
                      <a:pt x="52" y="33"/>
                    </a:cubicBezTo>
                    <a:cubicBezTo>
                      <a:pt x="11" y="33"/>
                      <a:pt x="11" y="33"/>
                      <a:pt x="11" y="33"/>
                    </a:cubicBezTo>
                    <a:cubicBezTo>
                      <a:pt x="7" y="33"/>
                      <a:pt x="7" y="29"/>
                      <a:pt x="7" y="29"/>
                    </a:cubicBezTo>
                    <a:cubicBezTo>
                      <a:pt x="7" y="28"/>
                      <a:pt x="7" y="28"/>
                      <a:pt x="7" y="28"/>
                    </a:cubicBezTo>
                    <a:cubicBezTo>
                      <a:pt x="7" y="24"/>
                      <a:pt x="11" y="24"/>
                      <a:pt x="11" y="24"/>
                    </a:cubicBezTo>
                    <a:cubicBezTo>
                      <a:pt x="33" y="24"/>
                      <a:pt x="33" y="24"/>
                      <a:pt x="33" y="24"/>
                    </a:cubicBezTo>
                    <a:cubicBezTo>
                      <a:pt x="52" y="24"/>
                      <a:pt x="52" y="24"/>
                      <a:pt x="52" y="24"/>
                    </a:cubicBezTo>
                    <a:cubicBezTo>
                      <a:pt x="56" y="24"/>
                      <a:pt x="56" y="28"/>
                      <a:pt x="56" y="28"/>
                    </a:cubicBezTo>
                    <a:lnTo>
                      <a:pt x="56" y="29"/>
                    </a:lnTo>
                    <a:close/>
                    <a:moveTo>
                      <a:pt x="56" y="14"/>
                    </a:moveTo>
                    <a:cubicBezTo>
                      <a:pt x="56" y="18"/>
                      <a:pt x="52" y="18"/>
                      <a:pt x="52" y="18"/>
                    </a:cubicBezTo>
                    <a:cubicBezTo>
                      <a:pt x="11" y="18"/>
                      <a:pt x="11" y="18"/>
                      <a:pt x="11" y="18"/>
                    </a:cubicBezTo>
                    <a:cubicBezTo>
                      <a:pt x="7" y="18"/>
                      <a:pt x="7" y="14"/>
                      <a:pt x="7" y="14"/>
                    </a:cubicBezTo>
                    <a:cubicBezTo>
                      <a:pt x="7" y="13"/>
                      <a:pt x="7" y="13"/>
                      <a:pt x="7" y="13"/>
                    </a:cubicBezTo>
                    <a:cubicBezTo>
                      <a:pt x="7" y="9"/>
                      <a:pt x="11" y="9"/>
                      <a:pt x="11" y="9"/>
                    </a:cubicBezTo>
                    <a:cubicBezTo>
                      <a:pt x="33" y="9"/>
                      <a:pt x="33" y="9"/>
                      <a:pt x="33" y="9"/>
                    </a:cubicBezTo>
                    <a:cubicBezTo>
                      <a:pt x="52" y="9"/>
                      <a:pt x="52" y="9"/>
                      <a:pt x="52" y="9"/>
                    </a:cubicBezTo>
                    <a:cubicBezTo>
                      <a:pt x="56" y="9"/>
                      <a:pt x="56" y="13"/>
                      <a:pt x="56" y="13"/>
                    </a:cubicBezTo>
                    <a:lnTo>
                      <a:pt x="5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41" name="Oval 6">
                <a:extLst>
                  <a:ext uri="{FF2B5EF4-FFF2-40B4-BE49-F238E27FC236}">
                    <a16:creationId xmlns:a16="http://schemas.microsoft.com/office/drawing/2014/main" id="{2498E8C9-900F-4024-A121-52E5D26FFC67}"/>
                  </a:ext>
                </a:extLst>
              </p:cNvPr>
              <p:cNvSpPr>
                <a:spLocks noChangeArrowheads="1"/>
              </p:cNvSpPr>
              <p:nvPr/>
            </p:nvSpPr>
            <p:spPr bwMode="auto">
              <a:xfrm>
                <a:off x="7083426" y="4141788"/>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42" name="Oval 7">
                <a:extLst>
                  <a:ext uri="{FF2B5EF4-FFF2-40B4-BE49-F238E27FC236}">
                    <a16:creationId xmlns:a16="http://schemas.microsoft.com/office/drawing/2014/main" id="{DFA07A77-D2BA-4C94-AF7C-587C62286D1D}"/>
                  </a:ext>
                </a:extLst>
              </p:cNvPr>
              <p:cNvSpPr>
                <a:spLocks noChangeArrowheads="1"/>
              </p:cNvSpPr>
              <p:nvPr/>
            </p:nvSpPr>
            <p:spPr bwMode="auto">
              <a:xfrm>
                <a:off x="7083426" y="4244975"/>
                <a:ext cx="34925"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43" name="Oval 8">
                <a:extLst>
                  <a:ext uri="{FF2B5EF4-FFF2-40B4-BE49-F238E27FC236}">
                    <a16:creationId xmlns:a16="http://schemas.microsoft.com/office/drawing/2014/main" id="{36003A3C-4D17-4D34-B74F-CD5F706E8B09}"/>
                  </a:ext>
                </a:extLst>
              </p:cNvPr>
              <p:cNvSpPr>
                <a:spLocks noChangeArrowheads="1"/>
              </p:cNvSpPr>
              <p:nvPr/>
            </p:nvSpPr>
            <p:spPr bwMode="auto">
              <a:xfrm>
                <a:off x="7083426" y="4352925"/>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44" name="Oval 9">
                <a:extLst>
                  <a:ext uri="{FF2B5EF4-FFF2-40B4-BE49-F238E27FC236}">
                    <a16:creationId xmlns:a16="http://schemas.microsoft.com/office/drawing/2014/main" id="{B4F080EE-5AC1-4736-BF53-9BBA44127CC4}"/>
                  </a:ext>
                </a:extLst>
              </p:cNvPr>
              <p:cNvSpPr>
                <a:spLocks noChangeArrowheads="1"/>
              </p:cNvSpPr>
              <p:nvPr/>
            </p:nvSpPr>
            <p:spPr bwMode="auto">
              <a:xfrm>
                <a:off x="7083426" y="4456113"/>
                <a:ext cx="34925"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grpSp>
        <p:sp>
          <p:nvSpPr>
            <p:cNvPr id="180" name="Rectangle 179">
              <a:extLst>
                <a:ext uri="{FF2B5EF4-FFF2-40B4-BE49-F238E27FC236}">
                  <a16:creationId xmlns:a16="http://schemas.microsoft.com/office/drawing/2014/main" id="{6DBE6D37-227A-4758-B4C7-F40385C4B4B5}"/>
                </a:ext>
              </a:extLst>
            </p:cNvPr>
            <p:cNvSpPr/>
            <p:nvPr/>
          </p:nvSpPr>
          <p:spPr bwMode="auto">
            <a:xfrm>
              <a:off x="9210737" y="5390411"/>
              <a:ext cx="329050" cy="33742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Freeform 15">
              <a:extLst>
                <a:ext uri="{FF2B5EF4-FFF2-40B4-BE49-F238E27FC236}">
                  <a16:creationId xmlns:a16="http://schemas.microsoft.com/office/drawing/2014/main" id="{29C03BD2-7EAC-4348-8B68-15DD21B6F949}"/>
                </a:ext>
              </a:extLst>
            </p:cNvPr>
            <p:cNvSpPr>
              <a:spLocks noChangeAspect="1" noEditPoints="1"/>
            </p:cNvSpPr>
            <p:nvPr/>
          </p:nvSpPr>
          <p:spPr bwMode="black">
            <a:xfrm>
              <a:off x="9251107" y="5458651"/>
              <a:ext cx="235492" cy="25142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2C6"/>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dirty="0">
                <a:solidFill>
                  <a:srgbClr val="353535"/>
                </a:solidFill>
                <a:latin typeface="Segoe UI"/>
              </a:endParaRPr>
            </a:p>
          </p:txBody>
        </p:sp>
      </p:grpSp>
      <p:grpSp>
        <p:nvGrpSpPr>
          <p:cNvPr id="183" name="Group 182">
            <a:extLst>
              <a:ext uri="{FF2B5EF4-FFF2-40B4-BE49-F238E27FC236}">
                <a16:creationId xmlns:a16="http://schemas.microsoft.com/office/drawing/2014/main" id="{81A3DCFD-FAE2-465A-920B-AAA02FF209A0}"/>
              </a:ext>
            </a:extLst>
          </p:cNvPr>
          <p:cNvGrpSpPr/>
          <p:nvPr/>
        </p:nvGrpSpPr>
        <p:grpSpPr>
          <a:xfrm>
            <a:off x="8679004" y="4998342"/>
            <a:ext cx="661884" cy="900425"/>
            <a:chOff x="9737105" y="5365911"/>
            <a:chExt cx="675332" cy="918720"/>
          </a:xfrm>
        </p:grpSpPr>
        <p:grpSp>
          <p:nvGrpSpPr>
            <p:cNvPr id="167" name="Group 166">
              <a:extLst>
                <a:ext uri="{FF2B5EF4-FFF2-40B4-BE49-F238E27FC236}">
                  <a16:creationId xmlns:a16="http://schemas.microsoft.com/office/drawing/2014/main" id="{3115D92E-93BE-47E8-ABC4-985EA828BD5D}"/>
                </a:ext>
              </a:extLst>
            </p:cNvPr>
            <p:cNvGrpSpPr/>
            <p:nvPr/>
          </p:nvGrpSpPr>
          <p:grpSpPr>
            <a:xfrm>
              <a:off x="9737105" y="5568628"/>
              <a:ext cx="557343" cy="716003"/>
              <a:chOff x="6745288" y="4067175"/>
              <a:chExt cx="434975" cy="558800"/>
            </a:xfrm>
            <a:solidFill>
              <a:schemeClr val="tx2"/>
            </a:solidFill>
          </p:grpSpPr>
          <p:sp>
            <p:nvSpPr>
              <p:cNvPr id="168" name="Freeform 5">
                <a:extLst>
                  <a:ext uri="{FF2B5EF4-FFF2-40B4-BE49-F238E27FC236}">
                    <a16:creationId xmlns:a16="http://schemas.microsoft.com/office/drawing/2014/main" id="{DAB823A4-640E-458A-85F4-D76C8892B8BD}"/>
                  </a:ext>
                </a:extLst>
              </p:cNvPr>
              <p:cNvSpPr>
                <a:spLocks noEditPoints="1"/>
              </p:cNvSpPr>
              <p:nvPr/>
            </p:nvSpPr>
            <p:spPr bwMode="auto">
              <a:xfrm>
                <a:off x="6745288" y="4067175"/>
                <a:ext cx="434975" cy="558800"/>
              </a:xfrm>
              <a:custGeom>
                <a:avLst/>
                <a:gdLst>
                  <a:gd name="T0" fmla="*/ 0 w 63"/>
                  <a:gd name="T1" fmla="*/ 0 h 82"/>
                  <a:gd name="T2" fmla="*/ 0 w 63"/>
                  <a:gd name="T3" fmla="*/ 82 h 82"/>
                  <a:gd name="T4" fmla="*/ 63 w 63"/>
                  <a:gd name="T5" fmla="*/ 82 h 82"/>
                  <a:gd name="T6" fmla="*/ 63 w 63"/>
                  <a:gd name="T7" fmla="*/ 0 h 82"/>
                  <a:gd name="T8" fmla="*/ 0 w 63"/>
                  <a:gd name="T9" fmla="*/ 0 h 82"/>
                  <a:gd name="T10" fmla="*/ 56 w 63"/>
                  <a:gd name="T11" fmla="*/ 60 h 82"/>
                  <a:gd name="T12" fmla="*/ 52 w 63"/>
                  <a:gd name="T13" fmla="*/ 64 h 82"/>
                  <a:gd name="T14" fmla="*/ 11 w 63"/>
                  <a:gd name="T15" fmla="*/ 64 h 82"/>
                  <a:gd name="T16" fmla="*/ 7 w 63"/>
                  <a:gd name="T17" fmla="*/ 60 h 82"/>
                  <a:gd name="T18" fmla="*/ 7 w 63"/>
                  <a:gd name="T19" fmla="*/ 59 h 82"/>
                  <a:gd name="T20" fmla="*/ 11 w 63"/>
                  <a:gd name="T21" fmla="*/ 55 h 82"/>
                  <a:gd name="T22" fmla="*/ 33 w 63"/>
                  <a:gd name="T23" fmla="*/ 55 h 82"/>
                  <a:gd name="T24" fmla="*/ 52 w 63"/>
                  <a:gd name="T25" fmla="*/ 55 h 82"/>
                  <a:gd name="T26" fmla="*/ 56 w 63"/>
                  <a:gd name="T27" fmla="*/ 59 h 82"/>
                  <a:gd name="T28" fmla="*/ 56 w 63"/>
                  <a:gd name="T29" fmla="*/ 60 h 82"/>
                  <a:gd name="T30" fmla="*/ 56 w 63"/>
                  <a:gd name="T31" fmla="*/ 45 h 82"/>
                  <a:gd name="T32" fmla="*/ 52 w 63"/>
                  <a:gd name="T33" fmla="*/ 49 h 82"/>
                  <a:gd name="T34" fmla="*/ 11 w 63"/>
                  <a:gd name="T35" fmla="*/ 49 h 82"/>
                  <a:gd name="T36" fmla="*/ 7 w 63"/>
                  <a:gd name="T37" fmla="*/ 45 h 82"/>
                  <a:gd name="T38" fmla="*/ 7 w 63"/>
                  <a:gd name="T39" fmla="*/ 44 h 82"/>
                  <a:gd name="T40" fmla="*/ 11 w 63"/>
                  <a:gd name="T41" fmla="*/ 40 h 82"/>
                  <a:gd name="T42" fmla="*/ 33 w 63"/>
                  <a:gd name="T43" fmla="*/ 40 h 82"/>
                  <a:gd name="T44" fmla="*/ 52 w 63"/>
                  <a:gd name="T45" fmla="*/ 40 h 82"/>
                  <a:gd name="T46" fmla="*/ 56 w 63"/>
                  <a:gd name="T47" fmla="*/ 44 h 82"/>
                  <a:gd name="T48" fmla="*/ 56 w 63"/>
                  <a:gd name="T49" fmla="*/ 45 h 82"/>
                  <a:gd name="T50" fmla="*/ 56 w 63"/>
                  <a:gd name="T51" fmla="*/ 29 h 82"/>
                  <a:gd name="T52" fmla="*/ 52 w 63"/>
                  <a:gd name="T53" fmla="*/ 33 h 82"/>
                  <a:gd name="T54" fmla="*/ 11 w 63"/>
                  <a:gd name="T55" fmla="*/ 33 h 82"/>
                  <a:gd name="T56" fmla="*/ 7 w 63"/>
                  <a:gd name="T57" fmla="*/ 29 h 82"/>
                  <a:gd name="T58" fmla="*/ 7 w 63"/>
                  <a:gd name="T59" fmla="*/ 28 h 82"/>
                  <a:gd name="T60" fmla="*/ 11 w 63"/>
                  <a:gd name="T61" fmla="*/ 24 h 82"/>
                  <a:gd name="T62" fmla="*/ 33 w 63"/>
                  <a:gd name="T63" fmla="*/ 24 h 82"/>
                  <a:gd name="T64" fmla="*/ 52 w 63"/>
                  <a:gd name="T65" fmla="*/ 24 h 82"/>
                  <a:gd name="T66" fmla="*/ 56 w 63"/>
                  <a:gd name="T67" fmla="*/ 28 h 82"/>
                  <a:gd name="T68" fmla="*/ 56 w 63"/>
                  <a:gd name="T69" fmla="*/ 29 h 82"/>
                  <a:gd name="T70" fmla="*/ 56 w 63"/>
                  <a:gd name="T71" fmla="*/ 14 h 82"/>
                  <a:gd name="T72" fmla="*/ 52 w 63"/>
                  <a:gd name="T73" fmla="*/ 18 h 82"/>
                  <a:gd name="T74" fmla="*/ 11 w 63"/>
                  <a:gd name="T75" fmla="*/ 18 h 82"/>
                  <a:gd name="T76" fmla="*/ 7 w 63"/>
                  <a:gd name="T77" fmla="*/ 14 h 82"/>
                  <a:gd name="T78" fmla="*/ 7 w 63"/>
                  <a:gd name="T79" fmla="*/ 13 h 82"/>
                  <a:gd name="T80" fmla="*/ 11 w 63"/>
                  <a:gd name="T81" fmla="*/ 9 h 82"/>
                  <a:gd name="T82" fmla="*/ 33 w 63"/>
                  <a:gd name="T83" fmla="*/ 9 h 82"/>
                  <a:gd name="T84" fmla="*/ 52 w 63"/>
                  <a:gd name="T85" fmla="*/ 9 h 82"/>
                  <a:gd name="T86" fmla="*/ 56 w 63"/>
                  <a:gd name="T87" fmla="*/ 13 h 82"/>
                  <a:gd name="T88" fmla="*/ 56 w 63"/>
                  <a:gd name="T89"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 h="82">
                    <a:moveTo>
                      <a:pt x="0" y="0"/>
                    </a:moveTo>
                    <a:cubicBezTo>
                      <a:pt x="0" y="82"/>
                      <a:pt x="0" y="82"/>
                      <a:pt x="0" y="82"/>
                    </a:cubicBezTo>
                    <a:cubicBezTo>
                      <a:pt x="63" y="82"/>
                      <a:pt x="63" y="82"/>
                      <a:pt x="63" y="82"/>
                    </a:cubicBezTo>
                    <a:cubicBezTo>
                      <a:pt x="63" y="0"/>
                      <a:pt x="63" y="0"/>
                      <a:pt x="63" y="0"/>
                    </a:cubicBezTo>
                    <a:lnTo>
                      <a:pt x="0" y="0"/>
                    </a:lnTo>
                    <a:close/>
                    <a:moveTo>
                      <a:pt x="56" y="60"/>
                    </a:moveTo>
                    <a:cubicBezTo>
                      <a:pt x="56" y="64"/>
                      <a:pt x="52" y="64"/>
                      <a:pt x="52" y="64"/>
                    </a:cubicBezTo>
                    <a:cubicBezTo>
                      <a:pt x="11" y="64"/>
                      <a:pt x="11" y="64"/>
                      <a:pt x="11" y="64"/>
                    </a:cubicBezTo>
                    <a:cubicBezTo>
                      <a:pt x="7" y="64"/>
                      <a:pt x="7" y="60"/>
                      <a:pt x="7" y="60"/>
                    </a:cubicBezTo>
                    <a:cubicBezTo>
                      <a:pt x="7" y="59"/>
                      <a:pt x="7" y="59"/>
                      <a:pt x="7" y="59"/>
                    </a:cubicBezTo>
                    <a:cubicBezTo>
                      <a:pt x="7" y="55"/>
                      <a:pt x="11" y="55"/>
                      <a:pt x="11" y="55"/>
                    </a:cubicBezTo>
                    <a:cubicBezTo>
                      <a:pt x="33" y="55"/>
                      <a:pt x="33" y="55"/>
                      <a:pt x="33" y="55"/>
                    </a:cubicBezTo>
                    <a:cubicBezTo>
                      <a:pt x="52" y="55"/>
                      <a:pt x="52" y="55"/>
                      <a:pt x="52" y="55"/>
                    </a:cubicBezTo>
                    <a:cubicBezTo>
                      <a:pt x="56" y="55"/>
                      <a:pt x="56" y="59"/>
                      <a:pt x="56" y="59"/>
                    </a:cubicBezTo>
                    <a:lnTo>
                      <a:pt x="56" y="60"/>
                    </a:lnTo>
                    <a:close/>
                    <a:moveTo>
                      <a:pt x="56" y="45"/>
                    </a:moveTo>
                    <a:cubicBezTo>
                      <a:pt x="56" y="49"/>
                      <a:pt x="52" y="49"/>
                      <a:pt x="52" y="49"/>
                    </a:cubicBezTo>
                    <a:cubicBezTo>
                      <a:pt x="11" y="49"/>
                      <a:pt x="11" y="49"/>
                      <a:pt x="11" y="49"/>
                    </a:cubicBezTo>
                    <a:cubicBezTo>
                      <a:pt x="7" y="49"/>
                      <a:pt x="7" y="45"/>
                      <a:pt x="7" y="45"/>
                    </a:cubicBezTo>
                    <a:cubicBezTo>
                      <a:pt x="7" y="44"/>
                      <a:pt x="7" y="44"/>
                      <a:pt x="7" y="44"/>
                    </a:cubicBezTo>
                    <a:cubicBezTo>
                      <a:pt x="7" y="40"/>
                      <a:pt x="11" y="40"/>
                      <a:pt x="11" y="40"/>
                    </a:cubicBezTo>
                    <a:cubicBezTo>
                      <a:pt x="33" y="40"/>
                      <a:pt x="33" y="40"/>
                      <a:pt x="33" y="40"/>
                    </a:cubicBezTo>
                    <a:cubicBezTo>
                      <a:pt x="52" y="40"/>
                      <a:pt x="52" y="40"/>
                      <a:pt x="52" y="40"/>
                    </a:cubicBezTo>
                    <a:cubicBezTo>
                      <a:pt x="56" y="40"/>
                      <a:pt x="56" y="44"/>
                      <a:pt x="56" y="44"/>
                    </a:cubicBezTo>
                    <a:lnTo>
                      <a:pt x="56" y="45"/>
                    </a:lnTo>
                    <a:close/>
                    <a:moveTo>
                      <a:pt x="56" y="29"/>
                    </a:moveTo>
                    <a:cubicBezTo>
                      <a:pt x="56" y="33"/>
                      <a:pt x="52" y="33"/>
                      <a:pt x="52" y="33"/>
                    </a:cubicBezTo>
                    <a:cubicBezTo>
                      <a:pt x="11" y="33"/>
                      <a:pt x="11" y="33"/>
                      <a:pt x="11" y="33"/>
                    </a:cubicBezTo>
                    <a:cubicBezTo>
                      <a:pt x="7" y="33"/>
                      <a:pt x="7" y="29"/>
                      <a:pt x="7" y="29"/>
                    </a:cubicBezTo>
                    <a:cubicBezTo>
                      <a:pt x="7" y="28"/>
                      <a:pt x="7" y="28"/>
                      <a:pt x="7" y="28"/>
                    </a:cubicBezTo>
                    <a:cubicBezTo>
                      <a:pt x="7" y="24"/>
                      <a:pt x="11" y="24"/>
                      <a:pt x="11" y="24"/>
                    </a:cubicBezTo>
                    <a:cubicBezTo>
                      <a:pt x="33" y="24"/>
                      <a:pt x="33" y="24"/>
                      <a:pt x="33" y="24"/>
                    </a:cubicBezTo>
                    <a:cubicBezTo>
                      <a:pt x="52" y="24"/>
                      <a:pt x="52" y="24"/>
                      <a:pt x="52" y="24"/>
                    </a:cubicBezTo>
                    <a:cubicBezTo>
                      <a:pt x="56" y="24"/>
                      <a:pt x="56" y="28"/>
                      <a:pt x="56" y="28"/>
                    </a:cubicBezTo>
                    <a:lnTo>
                      <a:pt x="56" y="29"/>
                    </a:lnTo>
                    <a:close/>
                    <a:moveTo>
                      <a:pt x="56" y="14"/>
                    </a:moveTo>
                    <a:cubicBezTo>
                      <a:pt x="56" y="18"/>
                      <a:pt x="52" y="18"/>
                      <a:pt x="52" y="18"/>
                    </a:cubicBezTo>
                    <a:cubicBezTo>
                      <a:pt x="11" y="18"/>
                      <a:pt x="11" y="18"/>
                      <a:pt x="11" y="18"/>
                    </a:cubicBezTo>
                    <a:cubicBezTo>
                      <a:pt x="7" y="18"/>
                      <a:pt x="7" y="14"/>
                      <a:pt x="7" y="14"/>
                    </a:cubicBezTo>
                    <a:cubicBezTo>
                      <a:pt x="7" y="13"/>
                      <a:pt x="7" y="13"/>
                      <a:pt x="7" y="13"/>
                    </a:cubicBezTo>
                    <a:cubicBezTo>
                      <a:pt x="7" y="9"/>
                      <a:pt x="11" y="9"/>
                      <a:pt x="11" y="9"/>
                    </a:cubicBezTo>
                    <a:cubicBezTo>
                      <a:pt x="33" y="9"/>
                      <a:pt x="33" y="9"/>
                      <a:pt x="33" y="9"/>
                    </a:cubicBezTo>
                    <a:cubicBezTo>
                      <a:pt x="52" y="9"/>
                      <a:pt x="52" y="9"/>
                      <a:pt x="52" y="9"/>
                    </a:cubicBezTo>
                    <a:cubicBezTo>
                      <a:pt x="56" y="9"/>
                      <a:pt x="56" y="13"/>
                      <a:pt x="56" y="13"/>
                    </a:cubicBezTo>
                    <a:lnTo>
                      <a:pt x="5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69" name="Oval 6">
                <a:extLst>
                  <a:ext uri="{FF2B5EF4-FFF2-40B4-BE49-F238E27FC236}">
                    <a16:creationId xmlns:a16="http://schemas.microsoft.com/office/drawing/2014/main" id="{77A05CD0-CECF-43E9-8E6B-C1633B943C0E}"/>
                  </a:ext>
                </a:extLst>
              </p:cNvPr>
              <p:cNvSpPr>
                <a:spLocks noChangeArrowheads="1"/>
              </p:cNvSpPr>
              <p:nvPr/>
            </p:nvSpPr>
            <p:spPr bwMode="auto">
              <a:xfrm>
                <a:off x="7083426" y="4141788"/>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70" name="Oval 7">
                <a:extLst>
                  <a:ext uri="{FF2B5EF4-FFF2-40B4-BE49-F238E27FC236}">
                    <a16:creationId xmlns:a16="http://schemas.microsoft.com/office/drawing/2014/main" id="{AA0A9319-A3BC-414D-AB8D-4BC4CDCBDAA3}"/>
                  </a:ext>
                </a:extLst>
              </p:cNvPr>
              <p:cNvSpPr>
                <a:spLocks noChangeArrowheads="1"/>
              </p:cNvSpPr>
              <p:nvPr/>
            </p:nvSpPr>
            <p:spPr bwMode="auto">
              <a:xfrm>
                <a:off x="7083426" y="4244975"/>
                <a:ext cx="34925"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71" name="Oval 8">
                <a:extLst>
                  <a:ext uri="{FF2B5EF4-FFF2-40B4-BE49-F238E27FC236}">
                    <a16:creationId xmlns:a16="http://schemas.microsoft.com/office/drawing/2014/main" id="{C12C8019-F685-4F8E-AF00-5D05DED0AE84}"/>
                  </a:ext>
                </a:extLst>
              </p:cNvPr>
              <p:cNvSpPr>
                <a:spLocks noChangeArrowheads="1"/>
              </p:cNvSpPr>
              <p:nvPr/>
            </p:nvSpPr>
            <p:spPr bwMode="auto">
              <a:xfrm>
                <a:off x="7083426" y="4352925"/>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72" name="Oval 9">
                <a:extLst>
                  <a:ext uri="{FF2B5EF4-FFF2-40B4-BE49-F238E27FC236}">
                    <a16:creationId xmlns:a16="http://schemas.microsoft.com/office/drawing/2014/main" id="{C3CE7551-167B-4553-9625-01C5A0688FDF}"/>
                  </a:ext>
                </a:extLst>
              </p:cNvPr>
              <p:cNvSpPr>
                <a:spLocks noChangeArrowheads="1"/>
              </p:cNvSpPr>
              <p:nvPr/>
            </p:nvSpPr>
            <p:spPr bwMode="auto">
              <a:xfrm>
                <a:off x="7083426" y="4456113"/>
                <a:ext cx="34925"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grpSp>
        <p:sp>
          <p:nvSpPr>
            <p:cNvPr id="181" name="Rectangle 180">
              <a:extLst>
                <a:ext uri="{FF2B5EF4-FFF2-40B4-BE49-F238E27FC236}">
                  <a16:creationId xmlns:a16="http://schemas.microsoft.com/office/drawing/2014/main" id="{40C25A3D-C3BD-48A0-BE4E-002E94A895FA}"/>
                </a:ext>
              </a:extLst>
            </p:cNvPr>
            <p:cNvSpPr/>
            <p:nvPr/>
          </p:nvSpPr>
          <p:spPr bwMode="auto">
            <a:xfrm>
              <a:off x="10075336" y="5390411"/>
              <a:ext cx="329050" cy="33742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4" name="Picture 133">
              <a:extLst>
                <a:ext uri="{FF2B5EF4-FFF2-40B4-BE49-F238E27FC236}">
                  <a16:creationId xmlns:a16="http://schemas.microsoft.com/office/drawing/2014/main" id="{AB9EBA13-CC6F-4D1A-8ECB-855F04654506}"/>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075336" y="5365911"/>
              <a:ext cx="337101" cy="341761"/>
            </a:xfrm>
            <a:prstGeom prst="rect">
              <a:avLst/>
            </a:prstGeom>
          </p:spPr>
        </p:pic>
      </p:grpSp>
      <p:sp>
        <p:nvSpPr>
          <p:cNvPr id="185" name="TextBox 22">
            <a:extLst>
              <a:ext uri="{FF2B5EF4-FFF2-40B4-BE49-F238E27FC236}">
                <a16:creationId xmlns:a16="http://schemas.microsoft.com/office/drawing/2014/main" id="{A2714D8D-DF15-4BAF-89B1-9230028F053A}"/>
              </a:ext>
            </a:extLst>
          </p:cNvPr>
          <p:cNvSpPr txBox="1"/>
          <p:nvPr/>
        </p:nvSpPr>
        <p:spPr>
          <a:xfrm>
            <a:off x="7635169" y="4761367"/>
            <a:ext cx="865191" cy="285057"/>
          </a:xfrm>
          <a:prstGeom prst="rect">
            <a:avLst/>
          </a:prstGeom>
          <a:noFill/>
        </p:spPr>
        <p:txBody>
          <a:bodyPr wrap="square" lIns="0" tIns="0" rIns="0" bIns="0" rtlCol="0">
            <a:spAutoFit/>
          </a:bodyPr>
          <a:lstStyle/>
          <a:p>
            <a:pPr algn="ctr" fontAlgn="base">
              <a:lnSpc>
                <a:spcPct val="90000"/>
              </a:lnSpc>
              <a:spcBef>
                <a:spcPct val="0"/>
              </a:spcBef>
              <a:spcAft>
                <a:spcPct val="0"/>
              </a:spcAft>
              <a:defRPr/>
            </a:pPr>
            <a:r>
              <a:rPr lang="en-US" sz="1029" dirty="0">
                <a:solidFill>
                  <a:schemeClr val="accent1"/>
                </a:solidFill>
                <a:latin typeface="Segoe UI" panose="020B0502040204020203" pitchFamily="34" charset="0"/>
                <a:ea typeface="Segoe UI" panose="020B0502040204020203" pitchFamily="34" charset="0"/>
                <a:cs typeface="Segoe UI" panose="020B0502040204020203" pitchFamily="34" charset="0"/>
              </a:rPr>
              <a:t>Microsoft System Center</a:t>
            </a:r>
          </a:p>
        </p:txBody>
      </p:sp>
      <p:cxnSp>
        <p:nvCxnSpPr>
          <p:cNvPr id="186" name="Straight Connector 185">
            <a:extLst>
              <a:ext uri="{FF2B5EF4-FFF2-40B4-BE49-F238E27FC236}">
                <a16:creationId xmlns:a16="http://schemas.microsoft.com/office/drawing/2014/main" id="{EB953D02-99C8-4198-BFA5-2B0EBCC89671}"/>
              </a:ext>
            </a:extLst>
          </p:cNvPr>
          <p:cNvCxnSpPr>
            <a:cxnSpLocks/>
          </p:cNvCxnSpPr>
          <p:nvPr/>
        </p:nvCxnSpPr>
        <p:spPr>
          <a:xfrm flipV="1">
            <a:off x="8051244" y="3277960"/>
            <a:ext cx="358548" cy="1435392"/>
          </a:xfrm>
          <a:prstGeom prst="line">
            <a:avLst/>
          </a:prstGeom>
          <a:ln w="22225" cap="rnd">
            <a:solidFill>
              <a:schemeClr val="accent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D8DDECF-ABFE-4118-8284-E20CACF4E2D8}"/>
              </a:ext>
            </a:extLst>
          </p:cNvPr>
          <p:cNvCxnSpPr>
            <a:cxnSpLocks/>
          </p:cNvCxnSpPr>
          <p:nvPr/>
        </p:nvCxnSpPr>
        <p:spPr>
          <a:xfrm>
            <a:off x="9508457" y="3277960"/>
            <a:ext cx="334411" cy="1818606"/>
          </a:xfrm>
          <a:prstGeom prst="line">
            <a:avLst/>
          </a:prstGeom>
          <a:ln w="22225" cap="rnd">
            <a:solidFill>
              <a:schemeClr val="accent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3">
            <a:extLst>
              <a:ext uri="{FF2B5EF4-FFF2-40B4-BE49-F238E27FC236}">
                <a16:creationId xmlns:a16="http://schemas.microsoft.com/office/drawing/2014/main" id="{712928F9-609E-4A23-93BA-BC277415146C}"/>
              </a:ext>
            </a:extLst>
          </p:cNvPr>
          <p:cNvSpPr txBox="1"/>
          <p:nvPr/>
        </p:nvSpPr>
        <p:spPr>
          <a:xfrm>
            <a:off x="8051245" y="3602477"/>
            <a:ext cx="1791622" cy="438534"/>
          </a:xfrm>
          <a:prstGeom prst="rect">
            <a:avLst/>
          </a:prstGeom>
          <a:solidFill>
            <a:srgbClr val="F2F2F2"/>
          </a:solidFill>
        </p:spPr>
        <p:txBody>
          <a:bodyPr wrap="square" lIns="179238" tIns="179238" rIns="179238" bIns="179238" rtlCol="0" anchor="ctr" anchorCtr="0">
            <a:noAutofit/>
          </a:bodyPr>
          <a:lstStyle/>
          <a:p>
            <a:pPr algn="ctr" fontAlgn="base">
              <a:lnSpc>
                <a:spcPct val="90000"/>
              </a:lnSpc>
              <a:spcBef>
                <a:spcPct val="0"/>
              </a:spcBef>
              <a:spcAft>
                <a:spcPct val="0"/>
              </a:spcAft>
              <a:defRPr/>
            </a:pPr>
            <a:r>
              <a:rPr lang="en-US" sz="1029" b="1" dirty="0">
                <a:solidFill>
                  <a:schemeClr val="accent1"/>
                </a:solidFill>
                <a:latin typeface="Segoe UI" panose="020B0502040204020203" pitchFamily="34" charset="0"/>
                <a:ea typeface="Segoe UI" panose="020B0502040204020203" pitchFamily="34" charset="0"/>
                <a:cs typeface="Segoe UI" panose="020B0502040204020203" pitchFamily="34" charset="0"/>
              </a:rPr>
              <a:t>Orchestration</a:t>
            </a:r>
            <a:br>
              <a:rPr lang="en-US" sz="1029" b="1" dirty="0">
                <a:solidFill>
                  <a:schemeClr val="accent1"/>
                </a:solidFill>
                <a:latin typeface="Segoe UI" panose="020B0502040204020203" pitchFamily="34" charset="0"/>
                <a:ea typeface="Segoe UI" panose="020B0502040204020203" pitchFamily="34" charset="0"/>
                <a:cs typeface="Segoe UI" panose="020B0502040204020203" pitchFamily="34" charset="0"/>
              </a:rPr>
            </a:br>
            <a:r>
              <a:rPr lang="en-US" sz="1029" b="1" dirty="0">
                <a:solidFill>
                  <a:schemeClr val="accent1"/>
                </a:solidFill>
                <a:latin typeface="Segoe UI" panose="020B0502040204020203" pitchFamily="34" charset="0"/>
                <a:ea typeface="Segoe UI" panose="020B0502040204020203" pitchFamily="34" charset="0"/>
                <a:cs typeface="Segoe UI" panose="020B0502040204020203" pitchFamily="34" charset="0"/>
              </a:rPr>
              <a:t>and replication</a:t>
            </a:r>
          </a:p>
        </p:txBody>
      </p:sp>
      <p:sp>
        <p:nvSpPr>
          <p:cNvPr id="133" name="TextBox 132">
            <a:extLst>
              <a:ext uri="{FF2B5EF4-FFF2-40B4-BE49-F238E27FC236}">
                <a16:creationId xmlns:a16="http://schemas.microsoft.com/office/drawing/2014/main" id="{43901A61-43F2-4993-A412-3D6726AF8273}"/>
              </a:ext>
            </a:extLst>
          </p:cNvPr>
          <p:cNvSpPr txBox="1"/>
          <p:nvPr/>
        </p:nvSpPr>
        <p:spPr>
          <a:xfrm>
            <a:off x="7807787" y="2893703"/>
            <a:ext cx="2286797" cy="276470"/>
          </a:xfrm>
          <a:prstGeom prst="rect">
            <a:avLst/>
          </a:prstGeom>
          <a:solidFill>
            <a:srgbClr val="F2F2F2"/>
          </a:solidFill>
        </p:spPr>
        <p:txBody>
          <a:bodyPr wrap="square" lIns="0" tIns="0" rIns="0" bIns="0" rtlCol="0">
            <a:noAutofit/>
          </a:bodyPr>
          <a:lstStyle/>
          <a:p>
            <a:pPr algn="ctr" defTabSz="895326" fontAlgn="base">
              <a:spcAft>
                <a:spcPct val="0"/>
              </a:spcAft>
              <a:buSzPct val="90000"/>
              <a:defRPr/>
            </a:pPr>
            <a:r>
              <a:rPr lang="en-US" sz="1568"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Azure Site Recovery</a:t>
            </a:r>
          </a:p>
        </p:txBody>
      </p:sp>
      <p:grpSp>
        <p:nvGrpSpPr>
          <p:cNvPr id="195" name="Group 194">
            <a:extLst>
              <a:ext uri="{FF2B5EF4-FFF2-40B4-BE49-F238E27FC236}">
                <a16:creationId xmlns:a16="http://schemas.microsoft.com/office/drawing/2014/main" id="{0861513F-8006-440F-9504-B176D1FB3B45}"/>
              </a:ext>
            </a:extLst>
          </p:cNvPr>
          <p:cNvGrpSpPr/>
          <p:nvPr/>
        </p:nvGrpSpPr>
        <p:grpSpPr>
          <a:xfrm>
            <a:off x="6149987" y="4637774"/>
            <a:ext cx="376659" cy="517984"/>
            <a:chOff x="11190510" y="4382535"/>
            <a:chExt cx="384312" cy="528508"/>
          </a:xfrm>
        </p:grpSpPr>
        <p:sp>
          <p:nvSpPr>
            <p:cNvPr id="196" name="Rectangle 195">
              <a:extLst>
                <a:ext uri="{FF2B5EF4-FFF2-40B4-BE49-F238E27FC236}">
                  <a16:creationId xmlns:a16="http://schemas.microsoft.com/office/drawing/2014/main" id="{72AC65D2-690B-41D7-89F2-E664F6889251}"/>
                </a:ext>
              </a:extLst>
            </p:cNvPr>
            <p:cNvSpPr/>
            <p:nvPr/>
          </p:nvSpPr>
          <p:spPr bwMode="auto">
            <a:xfrm>
              <a:off x="11190510" y="4468288"/>
              <a:ext cx="384312" cy="44275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266F898E-B2CB-4C92-9AEE-37FE1DB001BA}"/>
                </a:ext>
              </a:extLst>
            </p:cNvPr>
            <p:cNvGrpSpPr/>
            <p:nvPr/>
          </p:nvGrpSpPr>
          <p:grpSpPr>
            <a:xfrm>
              <a:off x="11226525" y="4382535"/>
              <a:ext cx="331788" cy="434976"/>
              <a:chOff x="11283951" y="4387850"/>
              <a:chExt cx="331788" cy="434976"/>
            </a:xfrm>
            <a:solidFill>
              <a:schemeClr val="bg1">
                <a:lumMod val="50000"/>
              </a:schemeClr>
            </a:solidFill>
          </p:grpSpPr>
          <p:sp>
            <p:nvSpPr>
              <p:cNvPr id="198" name="Freeform 10">
                <a:extLst>
                  <a:ext uri="{FF2B5EF4-FFF2-40B4-BE49-F238E27FC236}">
                    <a16:creationId xmlns:a16="http://schemas.microsoft.com/office/drawing/2014/main" id="{9350647B-0075-4CC3-8FA0-526D3EE37E51}"/>
                  </a:ext>
                </a:extLst>
              </p:cNvPr>
              <p:cNvSpPr>
                <a:spLocks noEditPoints="1"/>
              </p:cNvSpPr>
              <p:nvPr/>
            </p:nvSpPr>
            <p:spPr bwMode="auto">
              <a:xfrm>
                <a:off x="11283951" y="4573588"/>
                <a:ext cx="203200" cy="249238"/>
              </a:xfrm>
              <a:custGeom>
                <a:avLst/>
                <a:gdLst>
                  <a:gd name="T0" fmla="*/ 0 w 128"/>
                  <a:gd name="T1" fmla="*/ 0 h 157"/>
                  <a:gd name="T2" fmla="*/ 0 w 128"/>
                  <a:gd name="T3" fmla="*/ 157 h 157"/>
                  <a:gd name="T4" fmla="*/ 41 w 128"/>
                  <a:gd name="T5" fmla="*/ 157 h 157"/>
                  <a:gd name="T6" fmla="*/ 41 w 128"/>
                  <a:gd name="T7" fmla="*/ 124 h 157"/>
                  <a:gd name="T8" fmla="*/ 58 w 128"/>
                  <a:gd name="T9" fmla="*/ 124 h 157"/>
                  <a:gd name="T10" fmla="*/ 58 w 128"/>
                  <a:gd name="T11" fmla="*/ 157 h 157"/>
                  <a:gd name="T12" fmla="*/ 71 w 128"/>
                  <a:gd name="T13" fmla="*/ 157 h 157"/>
                  <a:gd name="T14" fmla="*/ 71 w 128"/>
                  <a:gd name="T15" fmla="*/ 124 h 157"/>
                  <a:gd name="T16" fmla="*/ 88 w 128"/>
                  <a:gd name="T17" fmla="*/ 124 h 157"/>
                  <a:gd name="T18" fmla="*/ 88 w 128"/>
                  <a:gd name="T19" fmla="*/ 157 h 157"/>
                  <a:gd name="T20" fmla="*/ 128 w 128"/>
                  <a:gd name="T21" fmla="*/ 157 h 157"/>
                  <a:gd name="T22" fmla="*/ 128 w 128"/>
                  <a:gd name="T23" fmla="*/ 0 h 157"/>
                  <a:gd name="T24" fmla="*/ 0 w 128"/>
                  <a:gd name="T25" fmla="*/ 0 h 157"/>
                  <a:gd name="T26" fmla="*/ 118 w 128"/>
                  <a:gd name="T27" fmla="*/ 114 h 157"/>
                  <a:gd name="T28" fmla="*/ 10 w 128"/>
                  <a:gd name="T29" fmla="*/ 114 h 157"/>
                  <a:gd name="T30" fmla="*/ 10 w 128"/>
                  <a:gd name="T31" fmla="*/ 97 h 157"/>
                  <a:gd name="T32" fmla="*/ 118 w 128"/>
                  <a:gd name="T33" fmla="*/ 97 h 157"/>
                  <a:gd name="T34" fmla="*/ 118 w 128"/>
                  <a:gd name="T35" fmla="*/ 114 h 157"/>
                  <a:gd name="T36" fmla="*/ 118 w 128"/>
                  <a:gd name="T37" fmla="*/ 87 h 157"/>
                  <a:gd name="T38" fmla="*/ 10 w 128"/>
                  <a:gd name="T39" fmla="*/ 87 h 157"/>
                  <a:gd name="T40" fmla="*/ 10 w 128"/>
                  <a:gd name="T41" fmla="*/ 70 h 157"/>
                  <a:gd name="T42" fmla="*/ 118 w 128"/>
                  <a:gd name="T43" fmla="*/ 70 h 157"/>
                  <a:gd name="T44" fmla="*/ 118 w 128"/>
                  <a:gd name="T45" fmla="*/ 87 h 157"/>
                  <a:gd name="T46" fmla="*/ 118 w 128"/>
                  <a:gd name="T47" fmla="*/ 57 h 157"/>
                  <a:gd name="T48" fmla="*/ 10 w 128"/>
                  <a:gd name="T49" fmla="*/ 57 h 157"/>
                  <a:gd name="T50" fmla="*/ 10 w 128"/>
                  <a:gd name="T51" fmla="*/ 40 h 157"/>
                  <a:gd name="T52" fmla="*/ 118 w 128"/>
                  <a:gd name="T53" fmla="*/ 40 h 157"/>
                  <a:gd name="T54" fmla="*/ 118 w 128"/>
                  <a:gd name="T55" fmla="*/ 57 h 157"/>
                  <a:gd name="T56" fmla="*/ 118 w 128"/>
                  <a:gd name="T57" fmla="*/ 27 h 157"/>
                  <a:gd name="T58" fmla="*/ 10 w 128"/>
                  <a:gd name="T59" fmla="*/ 27 h 157"/>
                  <a:gd name="T60" fmla="*/ 10 w 128"/>
                  <a:gd name="T61" fmla="*/ 10 h 157"/>
                  <a:gd name="T62" fmla="*/ 118 w 128"/>
                  <a:gd name="T63" fmla="*/ 10 h 157"/>
                  <a:gd name="T64" fmla="*/ 118 w 128"/>
                  <a:gd name="T65" fmla="*/ 2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7">
                    <a:moveTo>
                      <a:pt x="0" y="0"/>
                    </a:moveTo>
                    <a:lnTo>
                      <a:pt x="0" y="157"/>
                    </a:lnTo>
                    <a:lnTo>
                      <a:pt x="41" y="157"/>
                    </a:lnTo>
                    <a:lnTo>
                      <a:pt x="41" y="124"/>
                    </a:lnTo>
                    <a:lnTo>
                      <a:pt x="58" y="124"/>
                    </a:lnTo>
                    <a:lnTo>
                      <a:pt x="58" y="157"/>
                    </a:lnTo>
                    <a:lnTo>
                      <a:pt x="71" y="157"/>
                    </a:lnTo>
                    <a:lnTo>
                      <a:pt x="71" y="124"/>
                    </a:lnTo>
                    <a:lnTo>
                      <a:pt x="88" y="124"/>
                    </a:lnTo>
                    <a:lnTo>
                      <a:pt x="88" y="157"/>
                    </a:lnTo>
                    <a:lnTo>
                      <a:pt x="128" y="157"/>
                    </a:lnTo>
                    <a:lnTo>
                      <a:pt x="128" y="0"/>
                    </a:lnTo>
                    <a:lnTo>
                      <a:pt x="0" y="0"/>
                    </a:lnTo>
                    <a:close/>
                    <a:moveTo>
                      <a:pt x="118" y="114"/>
                    </a:moveTo>
                    <a:lnTo>
                      <a:pt x="10" y="114"/>
                    </a:lnTo>
                    <a:lnTo>
                      <a:pt x="10" y="97"/>
                    </a:lnTo>
                    <a:lnTo>
                      <a:pt x="118" y="97"/>
                    </a:lnTo>
                    <a:lnTo>
                      <a:pt x="118" y="114"/>
                    </a:lnTo>
                    <a:close/>
                    <a:moveTo>
                      <a:pt x="118" y="87"/>
                    </a:moveTo>
                    <a:lnTo>
                      <a:pt x="10" y="87"/>
                    </a:lnTo>
                    <a:lnTo>
                      <a:pt x="10" y="70"/>
                    </a:lnTo>
                    <a:lnTo>
                      <a:pt x="118" y="70"/>
                    </a:lnTo>
                    <a:lnTo>
                      <a:pt x="118" y="87"/>
                    </a:lnTo>
                    <a:close/>
                    <a:moveTo>
                      <a:pt x="118" y="57"/>
                    </a:moveTo>
                    <a:lnTo>
                      <a:pt x="10" y="57"/>
                    </a:lnTo>
                    <a:lnTo>
                      <a:pt x="10" y="40"/>
                    </a:lnTo>
                    <a:lnTo>
                      <a:pt x="118" y="40"/>
                    </a:lnTo>
                    <a:lnTo>
                      <a:pt x="118" y="57"/>
                    </a:lnTo>
                    <a:close/>
                    <a:moveTo>
                      <a:pt x="118" y="27"/>
                    </a:moveTo>
                    <a:lnTo>
                      <a:pt x="10" y="27"/>
                    </a:lnTo>
                    <a:lnTo>
                      <a:pt x="10"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sp>
            <p:nvSpPr>
              <p:cNvPr id="199" name="Freeform 11">
                <a:extLst>
                  <a:ext uri="{FF2B5EF4-FFF2-40B4-BE49-F238E27FC236}">
                    <a16:creationId xmlns:a16="http://schemas.microsoft.com/office/drawing/2014/main" id="{E1C54D7F-8567-47B1-86FA-F77EB660BF17}"/>
                  </a:ext>
                </a:extLst>
              </p:cNvPr>
              <p:cNvSpPr>
                <a:spLocks noEditPoints="1"/>
              </p:cNvSpPr>
              <p:nvPr/>
            </p:nvSpPr>
            <p:spPr bwMode="auto">
              <a:xfrm>
                <a:off x="11407776" y="4387850"/>
                <a:ext cx="207963" cy="434976"/>
              </a:xfrm>
              <a:custGeom>
                <a:avLst/>
                <a:gdLst>
                  <a:gd name="T0" fmla="*/ 0 w 131"/>
                  <a:gd name="T1" fmla="*/ 0 h 274"/>
                  <a:gd name="T2" fmla="*/ 0 w 131"/>
                  <a:gd name="T3" fmla="*/ 107 h 274"/>
                  <a:gd name="T4" fmla="*/ 13 w 131"/>
                  <a:gd name="T5" fmla="*/ 107 h 274"/>
                  <a:gd name="T6" fmla="*/ 13 w 131"/>
                  <a:gd name="T7" fmla="*/ 100 h 274"/>
                  <a:gd name="T8" fmla="*/ 118 w 131"/>
                  <a:gd name="T9" fmla="*/ 100 h 274"/>
                  <a:gd name="T10" fmla="*/ 118 w 131"/>
                  <a:gd name="T11" fmla="*/ 117 h 274"/>
                  <a:gd name="T12" fmla="*/ 64 w 131"/>
                  <a:gd name="T13" fmla="*/ 117 h 274"/>
                  <a:gd name="T14" fmla="*/ 64 w 131"/>
                  <a:gd name="T15" fmla="*/ 127 h 274"/>
                  <a:gd name="T16" fmla="*/ 118 w 131"/>
                  <a:gd name="T17" fmla="*/ 127 h 274"/>
                  <a:gd name="T18" fmla="*/ 118 w 131"/>
                  <a:gd name="T19" fmla="*/ 144 h 274"/>
                  <a:gd name="T20" fmla="*/ 64 w 131"/>
                  <a:gd name="T21" fmla="*/ 144 h 274"/>
                  <a:gd name="T22" fmla="*/ 64 w 131"/>
                  <a:gd name="T23" fmla="*/ 157 h 274"/>
                  <a:gd name="T24" fmla="*/ 118 w 131"/>
                  <a:gd name="T25" fmla="*/ 157 h 274"/>
                  <a:gd name="T26" fmla="*/ 118 w 131"/>
                  <a:gd name="T27" fmla="*/ 174 h 274"/>
                  <a:gd name="T28" fmla="*/ 64 w 131"/>
                  <a:gd name="T29" fmla="*/ 174 h 274"/>
                  <a:gd name="T30" fmla="*/ 64 w 131"/>
                  <a:gd name="T31" fmla="*/ 187 h 274"/>
                  <a:gd name="T32" fmla="*/ 118 w 131"/>
                  <a:gd name="T33" fmla="*/ 187 h 274"/>
                  <a:gd name="T34" fmla="*/ 118 w 131"/>
                  <a:gd name="T35" fmla="*/ 204 h 274"/>
                  <a:gd name="T36" fmla="*/ 64 w 131"/>
                  <a:gd name="T37" fmla="*/ 204 h 274"/>
                  <a:gd name="T38" fmla="*/ 64 w 131"/>
                  <a:gd name="T39" fmla="*/ 214 h 274"/>
                  <a:gd name="T40" fmla="*/ 118 w 131"/>
                  <a:gd name="T41" fmla="*/ 214 h 274"/>
                  <a:gd name="T42" fmla="*/ 118 w 131"/>
                  <a:gd name="T43" fmla="*/ 231 h 274"/>
                  <a:gd name="T44" fmla="*/ 64 w 131"/>
                  <a:gd name="T45" fmla="*/ 231 h 274"/>
                  <a:gd name="T46" fmla="*/ 64 w 131"/>
                  <a:gd name="T47" fmla="*/ 274 h 274"/>
                  <a:gd name="T48" fmla="*/ 70 w 131"/>
                  <a:gd name="T49" fmla="*/ 274 h 274"/>
                  <a:gd name="T50" fmla="*/ 70 w 131"/>
                  <a:gd name="T51" fmla="*/ 241 h 274"/>
                  <a:gd name="T52" fmla="*/ 87 w 131"/>
                  <a:gd name="T53" fmla="*/ 241 h 274"/>
                  <a:gd name="T54" fmla="*/ 87 w 131"/>
                  <a:gd name="T55" fmla="*/ 274 h 274"/>
                  <a:gd name="T56" fmla="*/ 131 w 131"/>
                  <a:gd name="T57" fmla="*/ 274 h 274"/>
                  <a:gd name="T58" fmla="*/ 131 w 131"/>
                  <a:gd name="T59" fmla="*/ 0 h 274"/>
                  <a:gd name="T60" fmla="*/ 0 w 131"/>
                  <a:gd name="T61" fmla="*/ 0 h 274"/>
                  <a:gd name="T62" fmla="*/ 118 w 131"/>
                  <a:gd name="T63" fmla="*/ 87 h 274"/>
                  <a:gd name="T64" fmla="*/ 13 w 131"/>
                  <a:gd name="T65" fmla="*/ 87 h 274"/>
                  <a:gd name="T66" fmla="*/ 13 w 131"/>
                  <a:gd name="T67" fmla="*/ 70 h 274"/>
                  <a:gd name="T68" fmla="*/ 118 w 131"/>
                  <a:gd name="T69" fmla="*/ 70 h 274"/>
                  <a:gd name="T70" fmla="*/ 118 w 131"/>
                  <a:gd name="T71" fmla="*/ 87 h 274"/>
                  <a:gd name="T72" fmla="*/ 118 w 131"/>
                  <a:gd name="T73" fmla="*/ 57 h 274"/>
                  <a:gd name="T74" fmla="*/ 13 w 131"/>
                  <a:gd name="T75" fmla="*/ 57 h 274"/>
                  <a:gd name="T76" fmla="*/ 13 w 131"/>
                  <a:gd name="T77" fmla="*/ 40 h 274"/>
                  <a:gd name="T78" fmla="*/ 118 w 131"/>
                  <a:gd name="T79" fmla="*/ 40 h 274"/>
                  <a:gd name="T80" fmla="*/ 118 w 131"/>
                  <a:gd name="T81" fmla="*/ 57 h 274"/>
                  <a:gd name="T82" fmla="*/ 118 w 131"/>
                  <a:gd name="T83" fmla="*/ 27 h 274"/>
                  <a:gd name="T84" fmla="*/ 13 w 131"/>
                  <a:gd name="T85" fmla="*/ 27 h 274"/>
                  <a:gd name="T86" fmla="*/ 13 w 131"/>
                  <a:gd name="T87" fmla="*/ 10 h 274"/>
                  <a:gd name="T88" fmla="*/ 118 w 131"/>
                  <a:gd name="T89" fmla="*/ 10 h 274"/>
                  <a:gd name="T90" fmla="*/ 118 w 131"/>
                  <a:gd name="T91" fmla="*/ 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1" h="274">
                    <a:moveTo>
                      <a:pt x="0" y="0"/>
                    </a:moveTo>
                    <a:lnTo>
                      <a:pt x="0" y="107"/>
                    </a:lnTo>
                    <a:lnTo>
                      <a:pt x="13" y="107"/>
                    </a:lnTo>
                    <a:lnTo>
                      <a:pt x="13" y="100"/>
                    </a:lnTo>
                    <a:lnTo>
                      <a:pt x="118" y="100"/>
                    </a:lnTo>
                    <a:lnTo>
                      <a:pt x="118" y="117"/>
                    </a:lnTo>
                    <a:lnTo>
                      <a:pt x="64" y="117"/>
                    </a:lnTo>
                    <a:lnTo>
                      <a:pt x="64" y="127"/>
                    </a:lnTo>
                    <a:lnTo>
                      <a:pt x="118" y="127"/>
                    </a:lnTo>
                    <a:lnTo>
                      <a:pt x="118" y="144"/>
                    </a:lnTo>
                    <a:lnTo>
                      <a:pt x="64" y="144"/>
                    </a:lnTo>
                    <a:lnTo>
                      <a:pt x="64" y="157"/>
                    </a:lnTo>
                    <a:lnTo>
                      <a:pt x="118" y="157"/>
                    </a:lnTo>
                    <a:lnTo>
                      <a:pt x="118" y="174"/>
                    </a:lnTo>
                    <a:lnTo>
                      <a:pt x="64" y="174"/>
                    </a:lnTo>
                    <a:lnTo>
                      <a:pt x="64" y="187"/>
                    </a:lnTo>
                    <a:lnTo>
                      <a:pt x="118" y="187"/>
                    </a:lnTo>
                    <a:lnTo>
                      <a:pt x="118" y="204"/>
                    </a:lnTo>
                    <a:lnTo>
                      <a:pt x="64" y="204"/>
                    </a:lnTo>
                    <a:lnTo>
                      <a:pt x="64" y="214"/>
                    </a:lnTo>
                    <a:lnTo>
                      <a:pt x="118" y="214"/>
                    </a:lnTo>
                    <a:lnTo>
                      <a:pt x="118" y="231"/>
                    </a:lnTo>
                    <a:lnTo>
                      <a:pt x="64" y="231"/>
                    </a:lnTo>
                    <a:lnTo>
                      <a:pt x="64" y="274"/>
                    </a:lnTo>
                    <a:lnTo>
                      <a:pt x="70" y="274"/>
                    </a:lnTo>
                    <a:lnTo>
                      <a:pt x="70" y="241"/>
                    </a:lnTo>
                    <a:lnTo>
                      <a:pt x="87" y="241"/>
                    </a:lnTo>
                    <a:lnTo>
                      <a:pt x="87" y="274"/>
                    </a:lnTo>
                    <a:lnTo>
                      <a:pt x="131" y="274"/>
                    </a:lnTo>
                    <a:lnTo>
                      <a:pt x="131" y="0"/>
                    </a:lnTo>
                    <a:lnTo>
                      <a:pt x="0" y="0"/>
                    </a:lnTo>
                    <a:close/>
                    <a:moveTo>
                      <a:pt x="118" y="87"/>
                    </a:moveTo>
                    <a:lnTo>
                      <a:pt x="13" y="87"/>
                    </a:lnTo>
                    <a:lnTo>
                      <a:pt x="13" y="70"/>
                    </a:lnTo>
                    <a:lnTo>
                      <a:pt x="118" y="70"/>
                    </a:lnTo>
                    <a:lnTo>
                      <a:pt x="118" y="87"/>
                    </a:lnTo>
                    <a:close/>
                    <a:moveTo>
                      <a:pt x="118" y="57"/>
                    </a:moveTo>
                    <a:lnTo>
                      <a:pt x="13" y="57"/>
                    </a:lnTo>
                    <a:lnTo>
                      <a:pt x="13" y="40"/>
                    </a:lnTo>
                    <a:lnTo>
                      <a:pt x="118" y="40"/>
                    </a:lnTo>
                    <a:lnTo>
                      <a:pt x="118" y="57"/>
                    </a:lnTo>
                    <a:close/>
                    <a:moveTo>
                      <a:pt x="118" y="27"/>
                    </a:moveTo>
                    <a:lnTo>
                      <a:pt x="13" y="27"/>
                    </a:lnTo>
                    <a:lnTo>
                      <a:pt x="13"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29"/>
              </a:p>
            </p:txBody>
          </p:sp>
        </p:grpSp>
      </p:grpSp>
    </p:spTree>
    <p:extLst>
      <p:ext uri="{BB962C8B-B14F-4D97-AF65-F5344CB8AC3E}">
        <p14:creationId xmlns:p14="http://schemas.microsoft.com/office/powerpoint/2010/main" val="24552624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
            <a:extLst>
              <a:ext uri="{FF2B5EF4-FFF2-40B4-BE49-F238E27FC236}">
                <a16:creationId xmlns:a16="http://schemas.microsoft.com/office/drawing/2014/main" id="{D34478AD-5E54-4924-A0F2-F444B66E2832}"/>
              </a:ext>
            </a:extLst>
          </p:cNvPr>
          <p:cNvSpPr>
            <a:spLocks noGrp="1"/>
          </p:cNvSpPr>
          <p:nvPr>
            <p:ph type="title"/>
          </p:nvPr>
        </p:nvSpPr>
        <p:spPr/>
        <p:txBody>
          <a:bodyPr/>
          <a:lstStyle/>
          <a:p>
            <a:r>
              <a:rPr lang="en-US" dirty="0"/>
              <a:t>Replication for Hyper-V</a:t>
            </a:r>
          </a:p>
        </p:txBody>
      </p:sp>
      <p:sp>
        <p:nvSpPr>
          <p:cNvPr id="42" name="Freeform 5">
            <a:extLst>
              <a:ext uri="{FF2B5EF4-FFF2-40B4-BE49-F238E27FC236}">
                <a16:creationId xmlns:a16="http://schemas.microsoft.com/office/drawing/2014/main" id="{C1FBE29B-8DB1-40D0-B418-C1FDA3B2FD13}"/>
              </a:ext>
            </a:extLst>
          </p:cNvPr>
          <p:cNvSpPr>
            <a:spLocks/>
          </p:cNvSpPr>
          <p:nvPr/>
        </p:nvSpPr>
        <p:spPr bwMode="auto">
          <a:xfrm>
            <a:off x="1165829" y="2310080"/>
            <a:ext cx="2884768" cy="1893712"/>
          </a:xfrm>
          <a:custGeom>
            <a:avLst/>
            <a:gdLst>
              <a:gd name="T0" fmla="*/ 1001 w 1191"/>
              <a:gd name="T1" fmla="*/ 342 h 781"/>
              <a:gd name="T2" fmla="*/ 1001 w 1191"/>
              <a:gd name="T3" fmla="*/ 328 h 781"/>
              <a:gd name="T4" fmla="*/ 778 w 1191"/>
              <a:gd name="T5" fmla="*/ 14 h 781"/>
              <a:gd name="T6" fmla="*/ 670 w 1191"/>
              <a:gd name="T7" fmla="*/ 0 h 781"/>
              <a:gd name="T8" fmla="*/ 398 w 1191"/>
              <a:gd name="T9" fmla="*/ 146 h 781"/>
              <a:gd name="T10" fmla="*/ 307 w 1191"/>
              <a:gd name="T11" fmla="*/ 120 h 781"/>
              <a:gd name="T12" fmla="*/ 202 w 1191"/>
              <a:gd name="T13" fmla="*/ 152 h 781"/>
              <a:gd name="T14" fmla="*/ 117 w 1191"/>
              <a:gd name="T15" fmla="*/ 307 h 781"/>
              <a:gd name="T16" fmla="*/ 0 w 1191"/>
              <a:gd name="T17" fmla="*/ 524 h 781"/>
              <a:gd name="T18" fmla="*/ 79 w 1191"/>
              <a:gd name="T19" fmla="*/ 714 h 781"/>
              <a:gd name="T20" fmla="*/ 228 w 1191"/>
              <a:gd name="T21" fmla="*/ 781 h 781"/>
              <a:gd name="T22" fmla="*/ 257 w 1191"/>
              <a:gd name="T23" fmla="*/ 781 h 781"/>
              <a:gd name="T24" fmla="*/ 284 w 1191"/>
              <a:gd name="T25" fmla="*/ 781 h 781"/>
              <a:gd name="T26" fmla="*/ 819 w 1191"/>
              <a:gd name="T27" fmla="*/ 781 h 781"/>
              <a:gd name="T28" fmla="*/ 831 w 1191"/>
              <a:gd name="T29" fmla="*/ 781 h 781"/>
              <a:gd name="T30" fmla="*/ 846 w 1191"/>
              <a:gd name="T31" fmla="*/ 781 h 781"/>
              <a:gd name="T32" fmla="*/ 884 w 1191"/>
              <a:gd name="T33" fmla="*/ 781 h 781"/>
              <a:gd name="T34" fmla="*/ 968 w 1191"/>
              <a:gd name="T35" fmla="*/ 781 h 781"/>
              <a:gd name="T36" fmla="*/ 1191 w 1191"/>
              <a:gd name="T37" fmla="*/ 562 h 781"/>
              <a:gd name="T38" fmla="*/ 1001 w 1191"/>
              <a:gd name="T39" fmla="*/ 342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1" h="781">
                <a:moveTo>
                  <a:pt x="1001" y="342"/>
                </a:moveTo>
                <a:cubicBezTo>
                  <a:pt x="1001" y="339"/>
                  <a:pt x="1001" y="330"/>
                  <a:pt x="1001" y="328"/>
                </a:cubicBezTo>
                <a:cubicBezTo>
                  <a:pt x="1001" y="181"/>
                  <a:pt x="907" y="58"/>
                  <a:pt x="778" y="14"/>
                </a:cubicBezTo>
                <a:cubicBezTo>
                  <a:pt x="743" y="5"/>
                  <a:pt x="708" y="0"/>
                  <a:pt x="670" y="0"/>
                </a:cubicBezTo>
                <a:cubicBezTo>
                  <a:pt x="556" y="0"/>
                  <a:pt x="456" y="58"/>
                  <a:pt x="398" y="146"/>
                </a:cubicBezTo>
                <a:cubicBezTo>
                  <a:pt x="372" y="128"/>
                  <a:pt x="339" y="120"/>
                  <a:pt x="307" y="120"/>
                </a:cubicBezTo>
                <a:cubicBezTo>
                  <a:pt x="269" y="120"/>
                  <a:pt x="231" y="131"/>
                  <a:pt x="202" y="152"/>
                </a:cubicBezTo>
                <a:cubicBezTo>
                  <a:pt x="152" y="187"/>
                  <a:pt x="117" y="243"/>
                  <a:pt x="117" y="307"/>
                </a:cubicBezTo>
                <a:cubicBezTo>
                  <a:pt x="47" y="354"/>
                  <a:pt x="0" y="433"/>
                  <a:pt x="0" y="524"/>
                </a:cubicBezTo>
                <a:cubicBezTo>
                  <a:pt x="0" y="600"/>
                  <a:pt x="29" y="664"/>
                  <a:pt x="79" y="714"/>
                </a:cubicBezTo>
                <a:cubicBezTo>
                  <a:pt x="120" y="749"/>
                  <a:pt x="173" y="776"/>
                  <a:pt x="228" y="781"/>
                </a:cubicBezTo>
                <a:cubicBezTo>
                  <a:pt x="237" y="781"/>
                  <a:pt x="249" y="781"/>
                  <a:pt x="257" y="781"/>
                </a:cubicBezTo>
                <a:cubicBezTo>
                  <a:pt x="266" y="781"/>
                  <a:pt x="275" y="781"/>
                  <a:pt x="284" y="781"/>
                </a:cubicBezTo>
                <a:cubicBezTo>
                  <a:pt x="404" y="781"/>
                  <a:pt x="688" y="781"/>
                  <a:pt x="819" y="781"/>
                </a:cubicBezTo>
                <a:cubicBezTo>
                  <a:pt x="825" y="781"/>
                  <a:pt x="828" y="781"/>
                  <a:pt x="831" y="781"/>
                </a:cubicBezTo>
                <a:cubicBezTo>
                  <a:pt x="846" y="781"/>
                  <a:pt x="846" y="781"/>
                  <a:pt x="846" y="781"/>
                </a:cubicBezTo>
                <a:cubicBezTo>
                  <a:pt x="851" y="781"/>
                  <a:pt x="872" y="781"/>
                  <a:pt x="884" y="781"/>
                </a:cubicBezTo>
                <a:cubicBezTo>
                  <a:pt x="968" y="781"/>
                  <a:pt x="968" y="781"/>
                  <a:pt x="968" y="781"/>
                </a:cubicBezTo>
                <a:cubicBezTo>
                  <a:pt x="1091" y="781"/>
                  <a:pt x="1191" y="682"/>
                  <a:pt x="1191" y="562"/>
                </a:cubicBezTo>
                <a:cubicBezTo>
                  <a:pt x="1191" y="451"/>
                  <a:pt x="1106" y="357"/>
                  <a:pt x="1001" y="3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4F6F112F-70E6-44BB-B069-01894ED05D05}"/>
              </a:ext>
            </a:extLst>
          </p:cNvPr>
          <p:cNvGrpSpPr/>
          <p:nvPr/>
        </p:nvGrpSpPr>
        <p:grpSpPr>
          <a:xfrm>
            <a:off x="1333500" y="2876526"/>
            <a:ext cx="330388" cy="718114"/>
            <a:chOff x="1573357" y="2432026"/>
            <a:chExt cx="330388" cy="718114"/>
          </a:xfrm>
        </p:grpSpPr>
        <p:sp>
          <p:nvSpPr>
            <p:cNvPr id="44" name="Freeform 15">
              <a:extLst>
                <a:ext uri="{FF2B5EF4-FFF2-40B4-BE49-F238E27FC236}">
                  <a16:creationId xmlns:a16="http://schemas.microsoft.com/office/drawing/2014/main" id="{4D8FE849-5E80-4EE4-B20A-BF0838994A02}"/>
                </a:ext>
              </a:extLst>
            </p:cNvPr>
            <p:cNvSpPr>
              <a:spLocks noChangeAspect="1" noEditPoints="1"/>
            </p:cNvSpPr>
            <p:nvPr/>
          </p:nvSpPr>
          <p:spPr bwMode="black">
            <a:xfrm>
              <a:off x="1642116" y="2432026"/>
              <a:ext cx="230803" cy="24641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2C6"/>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dirty="0">
                <a:solidFill>
                  <a:srgbClr val="353535"/>
                </a:solidFill>
                <a:latin typeface="Segoe UI"/>
              </a:endParaRPr>
            </a:p>
          </p:txBody>
        </p:sp>
        <p:pic>
          <p:nvPicPr>
            <p:cNvPr id="45" name="Picture 44">
              <a:extLst>
                <a:ext uri="{FF2B5EF4-FFF2-40B4-BE49-F238E27FC236}">
                  <a16:creationId xmlns:a16="http://schemas.microsoft.com/office/drawing/2014/main" id="{184D3E60-2271-444B-8AFE-684AE79CABE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573357" y="2815185"/>
              <a:ext cx="330388" cy="334955"/>
            </a:xfrm>
            <a:prstGeom prst="rect">
              <a:avLst/>
            </a:prstGeom>
          </p:spPr>
        </p:pic>
      </p:grpSp>
      <p:sp>
        <p:nvSpPr>
          <p:cNvPr id="46" name="TextBox 179">
            <a:extLst>
              <a:ext uri="{FF2B5EF4-FFF2-40B4-BE49-F238E27FC236}">
                <a16:creationId xmlns:a16="http://schemas.microsoft.com/office/drawing/2014/main" id="{AB008851-B3B5-4F32-BA1A-DA7313297F17}"/>
              </a:ext>
            </a:extLst>
          </p:cNvPr>
          <p:cNvSpPr txBox="1"/>
          <p:nvPr/>
        </p:nvSpPr>
        <p:spPr>
          <a:xfrm>
            <a:off x="2118090" y="3651754"/>
            <a:ext cx="1906296" cy="506592"/>
          </a:xfrm>
          <a:prstGeom prst="rect">
            <a:avLst/>
          </a:prstGeom>
          <a:noFill/>
          <a:ln>
            <a:noFill/>
          </a:ln>
        </p:spPr>
        <p:txBody>
          <a:bodyPr wrap="none" lIns="179136" tIns="143309" rIns="179136" bIns="143309" rtlCol="0">
            <a:spAutoFit/>
          </a:bodyPr>
          <a:lstStyle/>
          <a:p>
            <a:pPr algn="ctr" defTabSz="895326" fontAlgn="base">
              <a:lnSpc>
                <a:spcPct val="90000"/>
              </a:lnSpc>
              <a:spcAft>
                <a:spcPct val="0"/>
              </a:spcAft>
              <a:buSzPct val="90000"/>
              <a:defRPr/>
            </a:pPr>
            <a:r>
              <a:rPr lang="en-US" sz="1568" b="1" dirty="0">
                <a:solidFill>
                  <a:schemeClr val="accent1"/>
                </a:solidFill>
                <a:latin typeface="Segoe UI" panose="020B0502040204020203" pitchFamily="34" charset="0"/>
                <a:ea typeface="Segoe UI" panose="020B0502040204020203" pitchFamily="34" charset="0"/>
                <a:cs typeface="Segoe UI" panose="020B0502040204020203" pitchFamily="34" charset="0"/>
              </a:rPr>
              <a:t>Source: Hyper-V</a:t>
            </a:r>
          </a:p>
        </p:txBody>
      </p:sp>
      <p:sp>
        <p:nvSpPr>
          <p:cNvPr id="48" name="Freeform 12">
            <a:extLst>
              <a:ext uri="{FF2B5EF4-FFF2-40B4-BE49-F238E27FC236}">
                <a16:creationId xmlns:a16="http://schemas.microsoft.com/office/drawing/2014/main" id="{AFA4E5C5-FB1C-4611-BC25-1D226FE9F1DF}"/>
              </a:ext>
            </a:extLst>
          </p:cNvPr>
          <p:cNvSpPr>
            <a:spLocks noEditPoints="1"/>
          </p:cNvSpPr>
          <p:nvPr/>
        </p:nvSpPr>
        <p:spPr bwMode="auto">
          <a:xfrm flipV="1">
            <a:off x="1801471" y="3467276"/>
            <a:ext cx="616504" cy="114725"/>
          </a:xfrm>
          <a:custGeom>
            <a:avLst/>
            <a:gdLst>
              <a:gd name="T0" fmla="*/ 2340 w 2408"/>
              <a:gd name="T1" fmla="*/ 0 h 445"/>
              <a:gd name="T2" fmla="*/ 68 w 2408"/>
              <a:gd name="T3" fmla="*/ 0 h 445"/>
              <a:gd name="T4" fmla="*/ 0 w 2408"/>
              <a:gd name="T5" fmla="*/ 67 h 445"/>
              <a:gd name="T6" fmla="*/ 0 w 2408"/>
              <a:gd name="T7" fmla="*/ 377 h 445"/>
              <a:gd name="T8" fmla="*/ 68 w 2408"/>
              <a:gd name="T9" fmla="*/ 445 h 445"/>
              <a:gd name="T10" fmla="*/ 2340 w 2408"/>
              <a:gd name="T11" fmla="*/ 445 h 445"/>
              <a:gd name="T12" fmla="*/ 2408 w 2408"/>
              <a:gd name="T13" fmla="*/ 377 h 445"/>
              <a:gd name="T14" fmla="*/ 2408 w 2408"/>
              <a:gd name="T15" fmla="*/ 67 h 445"/>
              <a:gd name="T16" fmla="*/ 2340 w 2408"/>
              <a:gd name="T17" fmla="*/ 0 h 445"/>
              <a:gd name="T18" fmla="*/ 217 w 2408"/>
              <a:gd name="T19" fmla="*/ 327 h 445"/>
              <a:gd name="T20" fmla="*/ 113 w 2408"/>
              <a:gd name="T21" fmla="*/ 222 h 445"/>
              <a:gd name="T22" fmla="*/ 217 w 2408"/>
              <a:gd name="T23" fmla="*/ 118 h 445"/>
              <a:gd name="T24" fmla="*/ 321 w 2408"/>
              <a:gd name="T25" fmla="*/ 222 h 445"/>
              <a:gd name="T26" fmla="*/ 217 w 2408"/>
              <a:gd name="T27" fmla="*/ 32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8" h="445">
                <a:moveTo>
                  <a:pt x="2340" y="0"/>
                </a:moveTo>
                <a:cubicBezTo>
                  <a:pt x="68" y="0"/>
                  <a:pt x="68" y="0"/>
                  <a:pt x="68" y="0"/>
                </a:cubicBezTo>
                <a:cubicBezTo>
                  <a:pt x="30" y="0"/>
                  <a:pt x="0" y="30"/>
                  <a:pt x="0" y="67"/>
                </a:cubicBezTo>
                <a:cubicBezTo>
                  <a:pt x="0" y="377"/>
                  <a:pt x="0" y="377"/>
                  <a:pt x="0" y="377"/>
                </a:cubicBezTo>
                <a:cubicBezTo>
                  <a:pt x="0" y="414"/>
                  <a:pt x="30" y="445"/>
                  <a:pt x="68" y="445"/>
                </a:cubicBezTo>
                <a:cubicBezTo>
                  <a:pt x="2340" y="445"/>
                  <a:pt x="2340" y="445"/>
                  <a:pt x="2340" y="445"/>
                </a:cubicBezTo>
                <a:cubicBezTo>
                  <a:pt x="2378" y="445"/>
                  <a:pt x="2408" y="414"/>
                  <a:pt x="2408" y="377"/>
                </a:cubicBezTo>
                <a:cubicBezTo>
                  <a:pt x="2408" y="67"/>
                  <a:pt x="2408" y="67"/>
                  <a:pt x="2408" y="67"/>
                </a:cubicBezTo>
                <a:cubicBezTo>
                  <a:pt x="2408" y="30"/>
                  <a:pt x="2378" y="0"/>
                  <a:pt x="2340" y="0"/>
                </a:cubicBezTo>
                <a:close/>
                <a:moveTo>
                  <a:pt x="217" y="327"/>
                </a:moveTo>
                <a:cubicBezTo>
                  <a:pt x="160" y="327"/>
                  <a:pt x="113" y="280"/>
                  <a:pt x="113" y="222"/>
                </a:cubicBezTo>
                <a:cubicBezTo>
                  <a:pt x="113" y="165"/>
                  <a:pt x="160" y="118"/>
                  <a:pt x="217" y="118"/>
                </a:cubicBezTo>
                <a:cubicBezTo>
                  <a:pt x="275" y="118"/>
                  <a:pt x="321" y="165"/>
                  <a:pt x="321" y="222"/>
                </a:cubicBezTo>
                <a:cubicBezTo>
                  <a:pt x="321" y="280"/>
                  <a:pt x="275" y="327"/>
                  <a:pt x="217" y="32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2A870123-E6F2-4C92-8643-CFA190E4EC50}"/>
              </a:ext>
            </a:extLst>
          </p:cNvPr>
          <p:cNvSpPr>
            <a:spLocks noEditPoints="1"/>
          </p:cNvSpPr>
          <p:nvPr/>
        </p:nvSpPr>
        <p:spPr bwMode="auto">
          <a:xfrm flipV="1">
            <a:off x="1801471" y="3327515"/>
            <a:ext cx="616504" cy="114725"/>
          </a:xfrm>
          <a:custGeom>
            <a:avLst/>
            <a:gdLst>
              <a:gd name="T0" fmla="*/ 2340 w 2408"/>
              <a:gd name="T1" fmla="*/ 0 h 445"/>
              <a:gd name="T2" fmla="*/ 68 w 2408"/>
              <a:gd name="T3" fmla="*/ 0 h 445"/>
              <a:gd name="T4" fmla="*/ 0 w 2408"/>
              <a:gd name="T5" fmla="*/ 67 h 445"/>
              <a:gd name="T6" fmla="*/ 0 w 2408"/>
              <a:gd name="T7" fmla="*/ 377 h 445"/>
              <a:gd name="T8" fmla="*/ 68 w 2408"/>
              <a:gd name="T9" fmla="*/ 445 h 445"/>
              <a:gd name="T10" fmla="*/ 2340 w 2408"/>
              <a:gd name="T11" fmla="*/ 445 h 445"/>
              <a:gd name="T12" fmla="*/ 2408 w 2408"/>
              <a:gd name="T13" fmla="*/ 377 h 445"/>
              <a:gd name="T14" fmla="*/ 2408 w 2408"/>
              <a:gd name="T15" fmla="*/ 67 h 445"/>
              <a:gd name="T16" fmla="*/ 2340 w 2408"/>
              <a:gd name="T17" fmla="*/ 0 h 445"/>
              <a:gd name="T18" fmla="*/ 217 w 2408"/>
              <a:gd name="T19" fmla="*/ 327 h 445"/>
              <a:gd name="T20" fmla="*/ 113 w 2408"/>
              <a:gd name="T21" fmla="*/ 222 h 445"/>
              <a:gd name="T22" fmla="*/ 217 w 2408"/>
              <a:gd name="T23" fmla="*/ 118 h 445"/>
              <a:gd name="T24" fmla="*/ 321 w 2408"/>
              <a:gd name="T25" fmla="*/ 222 h 445"/>
              <a:gd name="T26" fmla="*/ 217 w 2408"/>
              <a:gd name="T27" fmla="*/ 32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8" h="445">
                <a:moveTo>
                  <a:pt x="2340" y="0"/>
                </a:moveTo>
                <a:cubicBezTo>
                  <a:pt x="68" y="0"/>
                  <a:pt x="68" y="0"/>
                  <a:pt x="68" y="0"/>
                </a:cubicBezTo>
                <a:cubicBezTo>
                  <a:pt x="30" y="0"/>
                  <a:pt x="0" y="30"/>
                  <a:pt x="0" y="67"/>
                </a:cubicBezTo>
                <a:cubicBezTo>
                  <a:pt x="0" y="377"/>
                  <a:pt x="0" y="377"/>
                  <a:pt x="0" y="377"/>
                </a:cubicBezTo>
                <a:cubicBezTo>
                  <a:pt x="0" y="414"/>
                  <a:pt x="30" y="445"/>
                  <a:pt x="68" y="445"/>
                </a:cubicBezTo>
                <a:cubicBezTo>
                  <a:pt x="2340" y="445"/>
                  <a:pt x="2340" y="445"/>
                  <a:pt x="2340" y="445"/>
                </a:cubicBezTo>
                <a:cubicBezTo>
                  <a:pt x="2378" y="445"/>
                  <a:pt x="2408" y="414"/>
                  <a:pt x="2408" y="377"/>
                </a:cubicBezTo>
                <a:cubicBezTo>
                  <a:pt x="2408" y="67"/>
                  <a:pt x="2408" y="67"/>
                  <a:pt x="2408" y="67"/>
                </a:cubicBezTo>
                <a:cubicBezTo>
                  <a:pt x="2408" y="30"/>
                  <a:pt x="2378" y="0"/>
                  <a:pt x="2340" y="0"/>
                </a:cubicBezTo>
                <a:close/>
                <a:moveTo>
                  <a:pt x="217" y="327"/>
                </a:moveTo>
                <a:cubicBezTo>
                  <a:pt x="160" y="327"/>
                  <a:pt x="113" y="280"/>
                  <a:pt x="113" y="222"/>
                </a:cubicBezTo>
                <a:cubicBezTo>
                  <a:pt x="113" y="165"/>
                  <a:pt x="160" y="118"/>
                  <a:pt x="217" y="118"/>
                </a:cubicBezTo>
                <a:cubicBezTo>
                  <a:pt x="275" y="118"/>
                  <a:pt x="321" y="165"/>
                  <a:pt x="321" y="222"/>
                </a:cubicBezTo>
                <a:cubicBezTo>
                  <a:pt x="321" y="280"/>
                  <a:pt x="275" y="327"/>
                  <a:pt x="217" y="32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2">
            <a:extLst>
              <a:ext uri="{FF2B5EF4-FFF2-40B4-BE49-F238E27FC236}">
                <a16:creationId xmlns:a16="http://schemas.microsoft.com/office/drawing/2014/main" id="{9E180A74-0C20-466D-91F2-2C7078312F7D}"/>
              </a:ext>
            </a:extLst>
          </p:cNvPr>
          <p:cNvSpPr>
            <a:spLocks noEditPoints="1"/>
          </p:cNvSpPr>
          <p:nvPr/>
        </p:nvSpPr>
        <p:spPr bwMode="auto">
          <a:xfrm flipV="1">
            <a:off x="1801471" y="3187756"/>
            <a:ext cx="616504" cy="114725"/>
          </a:xfrm>
          <a:custGeom>
            <a:avLst/>
            <a:gdLst>
              <a:gd name="T0" fmla="*/ 2340 w 2408"/>
              <a:gd name="T1" fmla="*/ 0 h 445"/>
              <a:gd name="T2" fmla="*/ 68 w 2408"/>
              <a:gd name="T3" fmla="*/ 0 h 445"/>
              <a:gd name="T4" fmla="*/ 0 w 2408"/>
              <a:gd name="T5" fmla="*/ 67 h 445"/>
              <a:gd name="T6" fmla="*/ 0 w 2408"/>
              <a:gd name="T7" fmla="*/ 377 h 445"/>
              <a:gd name="T8" fmla="*/ 68 w 2408"/>
              <a:gd name="T9" fmla="*/ 445 h 445"/>
              <a:gd name="T10" fmla="*/ 2340 w 2408"/>
              <a:gd name="T11" fmla="*/ 445 h 445"/>
              <a:gd name="T12" fmla="*/ 2408 w 2408"/>
              <a:gd name="T13" fmla="*/ 377 h 445"/>
              <a:gd name="T14" fmla="*/ 2408 w 2408"/>
              <a:gd name="T15" fmla="*/ 67 h 445"/>
              <a:gd name="T16" fmla="*/ 2340 w 2408"/>
              <a:gd name="T17" fmla="*/ 0 h 445"/>
              <a:gd name="T18" fmla="*/ 217 w 2408"/>
              <a:gd name="T19" fmla="*/ 327 h 445"/>
              <a:gd name="T20" fmla="*/ 113 w 2408"/>
              <a:gd name="T21" fmla="*/ 222 h 445"/>
              <a:gd name="T22" fmla="*/ 217 w 2408"/>
              <a:gd name="T23" fmla="*/ 118 h 445"/>
              <a:gd name="T24" fmla="*/ 321 w 2408"/>
              <a:gd name="T25" fmla="*/ 222 h 445"/>
              <a:gd name="T26" fmla="*/ 217 w 2408"/>
              <a:gd name="T27" fmla="*/ 32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8" h="445">
                <a:moveTo>
                  <a:pt x="2340" y="0"/>
                </a:moveTo>
                <a:cubicBezTo>
                  <a:pt x="68" y="0"/>
                  <a:pt x="68" y="0"/>
                  <a:pt x="68" y="0"/>
                </a:cubicBezTo>
                <a:cubicBezTo>
                  <a:pt x="30" y="0"/>
                  <a:pt x="0" y="30"/>
                  <a:pt x="0" y="67"/>
                </a:cubicBezTo>
                <a:cubicBezTo>
                  <a:pt x="0" y="377"/>
                  <a:pt x="0" y="377"/>
                  <a:pt x="0" y="377"/>
                </a:cubicBezTo>
                <a:cubicBezTo>
                  <a:pt x="0" y="414"/>
                  <a:pt x="30" y="445"/>
                  <a:pt x="68" y="445"/>
                </a:cubicBezTo>
                <a:cubicBezTo>
                  <a:pt x="2340" y="445"/>
                  <a:pt x="2340" y="445"/>
                  <a:pt x="2340" y="445"/>
                </a:cubicBezTo>
                <a:cubicBezTo>
                  <a:pt x="2378" y="445"/>
                  <a:pt x="2408" y="414"/>
                  <a:pt x="2408" y="377"/>
                </a:cubicBezTo>
                <a:cubicBezTo>
                  <a:pt x="2408" y="67"/>
                  <a:pt x="2408" y="67"/>
                  <a:pt x="2408" y="67"/>
                </a:cubicBezTo>
                <a:cubicBezTo>
                  <a:pt x="2408" y="30"/>
                  <a:pt x="2378" y="0"/>
                  <a:pt x="2340" y="0"/>
                </a:cubicBezTo>
                <a:close/>
                <a:moveTo>
                  <a:pt x="217" y="327"/>
                </a:moveTo>
                <a:cubicBezTo>
                  <a:pt x="160" y="327"/>
                  <a:pt x="113" y="280"/>
                  <a:pt x="113" y="222"/>
                </a:cubicBezTo>
                <a:cubicBezTo>
                  <a:pt x="113" y="165"/>
                  <a:pt x="160" y="118"/>
                  <a:pt x="217" y="118"/>
                </a:cubicBezTo>
                <a:cubicBezTo>
                  <a:pt x="275" y="118"/>
                  <a:pt x="321" y="165"/>
                  <a:pt x="321" y="222"/>
                </a:cubicBezTo>
                <a:cubicBezTo>
                  <a:pt x="321" y="280"/>
                  <a:pt x="275" y="327"/>
                  <a:pt x="217" y="32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a:extLst>
              <a:ext uri="{FF2B5EF4-FFF2-40B4-BE49-F238E27FC236}">
                <a16:creationId xmlns:a16="http://schemas.microsoft.com/office/drawing/2014/main" id="{07E04C33-022D-4635-B64C-7AD0CE7319FA}"/>
              </a:ext>
            </a:extLst>
          </p:cNvPr>
          <p:cNvSpPr>
            <a:spLocks noEditPoints="1"/>
          </p:cNvSpPr>
          <p:nvPr/>
        </p:nvSpPr>
        <p:spPr bwMode="auto">
          <a:xfrm flipV="1">
            <a:off x="1801471" y="3047996"/>
            <a:ext cx="616504" cy="114725"/>
          </a:xfrm>
          <a:custGeom>
            <a:avLst/>
            <a:gdLst>
              <a:gd name="T0" fmla="*/ 2340 w 2408"/>
              <a:gd name="T1" fmla="*/ 0 h 445"/>
              <a:gd name="T2" fmla="*/ 68 w 2408"/>
              <a:gd name="T3" fmla="*/ 0 h 445"/>
              <a:gd name="T4" fmla="*/ 0 w 2408"/>
              <a:gd name="T5" fmla="*/ 67 h 445"/>
              <a:gd name="T6" fmla="*/ 0 w 2408"/>
              <a:gd name="T7" fmla="*/ 377 h 445"/>
              <a:gd name="T8" fmla="*/ 68 w 2408"/>
              <a:gd name="T9" fmla="*/ 445 h 445"/>
              <a:gd name="T10" fmla="*/ 2340 w 2408"/>
              <a:gd name="T11" fmla="*/ 445 h 445"/>
              <a:gd name="T12" fmla="*/ 2408 w 2408"/>
              <a:gd name="T13" fmla="*/ 377 h 445"/>
              <a:gd name="T14" fmla="*/ 2408 w 2408"/>
              <a:gd name="T15" fmla="*/ 67 h 445"/>
              <a:gd name="T16" fmla="*/ 2340 w 2408"/>
              <a:gd name="T17" fmla="*/ 0 h 445"/>
              <a:gd name="T18" fmla="*/ 217 w 2408"/>
              <a:gd name="T19" fmla="*/ 327 h 445"/>
              <a:gd name="T20" fmla="*/ 113 w 2408"/>
              <a:gd name="T21" fmla="*/ 222 h 445"/>
              <a:gd name="T22" fmla="*/ 217 w 2408"/>
              <a:gd name="T23" fmla="*/ 118 h 445"/>
              <a:gd name="T24" fmla="*/ 321 w 2408"/>
              <a:gd name="T25" fmla="*/ 222 h 445"/>
              <a:gd name="T26" fmla="*/ 217 w 2408"/>
              <a:gd name="T27" fmla="*/ 32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8" h="445">
                <a:moveTo>
                  <a:pt x="2340" y="0"/>
                </a:moveTo>
                <a:cubicBezTo>
                  <a:pt x="68" y="0"/>
                  <a:pt x="68" y="0"/>
                  <a:pt x="68" y="0"/>
                </a:cubicBezTo>
                <a:cubicBezTo>
                  <a:pt x="30" y="0"/>
                  <a:pt x="0" y="30"/>
                  <a:pt x="0" y="67"/>
                </a:cubicBezTo>
                <a:cubicBezTo>
                  <a:pt x="0" y="377"/>
                  <a:pt x="0" y="377"/>
                  <a:pt x="0" y="377"/>
                </a:cubicBezTo>
                <a:cubicBezTo>
                  <a:pt x="0" y="414"/>
                  <a:pt x="30" y="445"/>
                  <a:pt x="68" y="445"/>
                </a:cubicBezTo>
                <a:cubicBezTo>
                  <a:pt x="2340" y="445"/>
                  <a:pt x="2340" y="445"/>
                  <a:pt x="2340" y="445"/>
                </a:cubicBezTo>
                <a:cubicBezTo>
                  <a:pt x="2378" y="445"/>
                  <a:pt x="2408" y="414"/>
                  <a:pt x="2408" y="377"/>
                </a:cubicBezTo>
                <a:cubicBezTo>
                  <a:pt x="2408" y="67"/>
                  <a:pt x="2408" y="67"/>
                  <a:pt x="2408" y="67"/>
                </a:cubicBezTo>
                <a:cubicBezTo>
                  <a:pt x="2408" y="30"/>
                  <a:pt x="2378" y="0"/>
                  <a:pt x="2340" y="0"/>
                </a:cubicBezTo>
                <a:close/>
                <a:moveTo>
                  <a:pt x="217" y="327"/>
                </a:moveTo>
                <a:cubicBezTo>
                  <a:pt x="160" y="327"/>
                  <a:pt x="113" y="280"/>
                  <a:pt x="113" y="222"/>
                </a:cubicBezTo>
                <a:cubicBezTo>
                  <a:pt x="113" y="165"/>
                  <a:pt x="160" y="118"/>
                  <a:pt x="217" y="118"/>
                </a:cubicBezTo>
                <a:cubicBezTo>
                  <a:pt x="275" y="118"/>
                  <a:pt x="321" y="165"/>
                  <a:pt x="321" y="222"/>
                </a:cubicBezTo>
                <a:cubicBezTo>
                  <a:pt x="321" y="280"/>
                  <a:pt x="275" y="327"/>
                  <a:pt x="217" y="32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CF341BDA-4C23-4899-B6B0-DBCC1ADB0206}"/>
              </a:ext>
            </a:extLst>
          </p:cNvPr>
          <p:cNvSpPr>
            <a:spLocks noEditPoints="1"/>
          </p:cNvSpPr>
          <p:nvPr/>
        </p:nvSpPr>
        <p:spPr bwMode="auto">
          <a:xfrm flipV="1">
            <a:off x="1801471" y="2908236"/>
            <a:ext cx="616504" cy="114725"/>
          </a:xfrm>
          <a:custGeom>
            <a:avLst/>
            <a:gdLst>
              <a:gd name="T0" fmla="*/ 2340 w 2408"/>
              <a:gd name="T1" fmla="*/ 0 h 445"/>
              <a:gd name="T2" fmla="*/ 68 w 2408"/>
              <a:gd name="T3" fmla="*/ 0 h 445"/>
              <a:gd name="T4" fmla="*/ 0 w 2408"/>
              <a:gd name="T5" fmla="*/ 67 h 445"/>
              <a:gd name="T6" fmla="*/ 0 w 2408"/>
              <a:gd name="T7" fmla="*/ 377 h 445"/>
              <a:gd name="T8" fmla="*/ 68 w 2408"/>
              <a:gd name="T9" fmla="*/ 445 h 445"/>
              <a:gd name="T10" fmla="*/ 2340 w 2408"/>
              <a:gd name="T11" fmla="*/ 445 h 445"/>
              <a:gd name="T12" fmla="*/ 2408 w 2408"/>
              <a:gd name="T13" fmla="*/ 377 h 445"/>
              <a:gd name="T14" fmla="*/ 2408 w 2408"/>
              <a:gd name="T15" fmla="*/ 67 h 445"/>
              <a:gd name="T16" fmla="*/ 2340 w 2408"/>
              <a:gd name="T17" fmla="*/ 0 h 445"/>
              <a:gd name="T18" fmla="*/ 217 w 2408"/>
              <a:gd name="T19" fmla="*/ 327 h 445"/>
              <a:gd name="T20" fmla="*/ 113 w 2408"/>
              <a:gd name="T21" fmla="*/ 222 h 445"/>
              <a:gd name="T22" fmla="*/ 217 w 2408"/>
              <a:gd name="T23" fmla="*/ 118 h 445"/>
              <a:gd name="T24" fmla="*/ 321 w 2408"/>
              <a:gd name="T25" fmla="*/ 222 h 445"/>
              <a:gd name="T26" fmla="*/ 217 w 2408"/>
              <a:gd name="T27" fmla="*/ 32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8" h="445">
                <a:moveTo>
                  <a:pt x="2340" y="0"/>
                </a:moveTo>
                <a:cubicBezTo>
                  <a:pt x="68" y="0"/>
                  <a:pt x="68" y="0"/>
                  <a:pt x="68" y="0"/>
                </a:cubicBezTo>
                <a:cubicBezTo>
                  <a:pt x="30" y="0"/>
                  <a:pt x="0" y="30"/>
                  <a:pt x="0" y="67"/>
                </a:cubicBezTo>
                <a:cubicBezTo>
                  <a:pt x="0" y="377"/>
                  <a:pt x="0" y="377"/>
                  <a:pt x="0" y="377"/>
                </a:cubicBezTo>
                <a:cubicBezTo>
                  <a:pt x="0" y="414"/>
                  <a:pt x="30" y="445"/>
                  <a:pt x="68" y="445"/>
                </a:cubicBezTo>
                <a:cubicBezTo>
                  <a:pt x="2340" y="445"/>
                  <a:pt x="2340" y="445"/>
                  <a:pt x="2340" y="445"/>
                </a:cubicBezTo>
                <a:cubicBezTo>
                  <a:pt x="2378" y="445"/>
                  <a:pt x="2408" y="414"/>
                  <a:pt x="2408" y="377"/>
                </a:cubicBezTo>
                <a:cubicBezTo>
                  <a:pt x="2408" y="67"/>
                  <a:pt x="2408" y="67"/>
                  <a:pt x="2408" y="67"/>
                </a:cubicBezTo>
                <a:cubicBezTo>
                  <a:pt x="2408" y="30"/>
                  <a:pt x="2378" y="0"/>
                  <a:pt x="2340" y="0"/>
                </a:cubicBezTo>
                <a:close/>
                <a:moveTo>
                  <a:pt x="217" y="327"/>
                </a:moveTo>
                <a:cubicBezTo>
                  <a:pt x="160" y="327"/>
                  <a:pt x="113" y="280"/>
                  <a:pt x="113" y="222"/>
                </a:cubicBezTo>
                <a:cubicBezTo>
                  <a:pt x="113" y="165"/>
                  <a:pt x="160" y="118"/>
                  <a:pt x="217" y="118"/>
                </a:cubicBezTo>
                <a:cubicBezTo>
                  <a:pt x="275" y="118"/>
                  <a:pt x="321" y="165"/>
                  <a:pt x="321" y="222"/>
                </a:cubicBezTo>
                <a:cubicBezTo>
                  <a:pt x="321" y="280"/>
                  <a:pt x="275" y="327"/>
                  <a:pt x="217" y="32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9FFFA0F1-B5D8-4E6B-B570-D8BEECA1124B}"/>
              </a:ext>
            </a:extLst>
          </p:cNvPr>
          <p:cNvGrpSpPr/>
          <p:nvPr/>
        </p:nvGrpSpPr>
        <p:grpSpPr>
          <a:xfrm>
            <a:off x="2469901" y="3187756"/>
            <a:ext cx="616504" cy="394245"/>
            <a:chOff x="2671658" y="3378255"/>
            <a:chExt cx="616504" cy="394245"/>
          </a:xfrm>
        </p:grpSpPr>
        <p:sp>
          <p:nvSpPr>
            <p:cNvPr id="55" name="Freeform 12">
              <a:extLst>
                <a:ext uri="{FF2B5EF4-FFF2-40B4-BE49-F238E27FC236}">
                  <a16:creationId xmlns:a16="http://schemas.microsoft.com/office/drawing/2014/main" id="{B78B87E1-5314-4DC8-B6C7-EA31775CCC11}"/>
                </a:ext>
              </a:extLst>
            </p:cNvPr>
            <p:cNvSpPr>
              <a:spLocks noEditPoints="1"/>
            </p:cNvSpPr>
            <p:nvPr/>
          </p:nvSpPr>
          <p:spPr bwMode="auto">
            <a:xfrm flipV="1">
              <a:off x="2671658" y="3657775"/>
              <a:ext cx="616504" cy="114725"/>
            </a:xfrm>
            <a:custGeom>
              <a:avLst/>
              <a:gdLst>
                <a:gd name="T0" fmla="*/ 2340 w 2408"/>
                <a:gd name="T1" fmla="*/ 0 h 445"/>
                <a:gd name="T2" fmla="*/ 68 w 2408"/>
                <a:gd name="T3" fmla="*/ 0 h 445"/>
                <a:gd name="T4" fmla="*/ 0 w 2408"/>
                <a:gd name="T5" fmla="*/ 67 h 445"/>
                <a:gd name="T6" fmla="*/ 0 w 2408"/>
                <a:gd name="T7" fmla="*/ 377 h 445"/>
                <a:gd name="T8" fmla="*/ 68 w 2408"/>
                <a:gd name="T9" fmla="*/ 445 h 445"/>
                <a:gd name="T10" fmla="*/ 2340 w 2408"/>
                <a:gd name="T11" fmla="*/ 445 h 445"/>
                <a:gd name="T12" fmla="*/ 2408 w 2408"/>
                <a:gd name="T13" fmla="*/ 377 h 445"/>
                <a:gd name="T14" fmla="*/ 2408 w 2408"/>
                <a:gd name="T15" fmla="*/ 67 h 445"/>
                <a:gd name="T16" fmla="*/ 2340 w 2408"/>
                <a:gd name="T17" fmla="*/ 0 h 445"/>
                <a:gd name="T18" fmla="*/ 217 w 2408"/>
                <a:gd name="T19" fmla="*/ 327 h 445"/>
                <a:gd name="T20" fmla="*/ 113 w 2408"/>
                <a:gd name="T21" fmla="*/ 222 h 445"/>
                <a:gd name="T22" fmla="*/ 217 w 2408"/>
                <a:gd name="T23" fmla="*/ 118 h 445"/>
                <a:gd name="T24" fmla="*/ 321 w 2408"/>
                <a:gd name="T25" fmla="*/ 222 h 445"/>
                <a:gd name="T26" fmla="*/ 217 w 2408"/>
                <a:gd name="T27" fmla="*/ 32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8" h="445">
                  <a:moveTo>
                    <a:pt x="2340" y="0"/>
                  </a:moveTo>
                  <a:cubicBezTo>
                    <a:pt x="68" y="0"/>
                    <a:pt x="68" y="0"/>
                    <a:pt x="68" y="0"/>
                  </a:cubicBezTo>
                  <a:cubicBezTo>
                    <a:pt x="30" y="0"/>
                    <a:pt x="0" y="30"/>
                    <a:pt x="0" y="67"/>
                  </a:cubicBezTo>
                  <a:cubicBezTo>
                    <a:pt x="0" y="377"/>
                    <a:pt x="0" y="377"/>
                    <a:pt x="0" y="377"/>
                  </a:cubicBezTo>
                  <a:cubicBezTo>
                    <a:pt x="0" y="414"/>
                    <a:pt x="30" y="445"/>
                    <a:pt x="68" y="445"/>
                  </a:cubicBezTo>
                  <a:cubicBezTo>
                    <a:pt x="2340" y="445"/>
                    <a:pt x="2340" y="445"/>
                    <a:pt x="2340" y="445"/>
                  </a:cubicBezTo>
                  <a:cubicBezTo>
                    <a:pt x="2378" y="445"/>
                    <a:pt x="2408" y="414"/>
                    <a:pt x="2408" y="377"/>
                  </a:cubicBezTo>
                  <a:cubicBezTo>
                    <a:pt x="2408" y="67"/>
                    <a:pt x="2408" y="67"/>
                    <a:pt x="2408" y="67"/>
                  </a:cubicBezTo>
                  <a:cubicBezTo>
                    <a:pt x="2408" y="30"/>
                    <a:pt x="2378" y="0"/>
                    <a:pt x="2340" y="0"/>
                  </a:cubicBezTo>
                  <a:close/>
                  <a:moveTo>
                    <a:pt x="217" y="327"/>
                  </a:moveTo>
                  <a:cubicBezTo>
                    <a:pt x="160" y="327"/>
                    <a:pt x="113" y="280"/>
                    <a:pt x="113" y="222"/>
                  </a:cubicBezTo>
                  <a:cubicBezTo>
                    <a:pt x="113" y="165"/>
                    <a:pt x="160" y="118"/>
                    <a:pt x="217" y="118"/>
                  </a:cubicBezTo>
                  <a:cubicBezTo>
                    <a:pt x="275" y="118"/>
                    <a:pt x="321" y="165"/>
                    <a:pt x="321" y="222"/>
                  </a:cubicBezTo>
                  <a:cubicBezTo>
                    <a:pt x="321" y="280"/>
                    <a:pt x="275" y="327"/>
                    <a:pt x="217" y="32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2">
              <a:extLst>
                <a:ext uri="{FF2B5EF4-FFF2-40B4-BE49-F238E27FC236}">
                  <a16:creationId xmlns:a16="http://schemas.microsoft.com/office/drawing/2014/main" id="{DD720997-FFA9-4C22-AD6F-7321913F13D0}"/>
                </a:ext>
              </a:extLst>
            </p:cNvPr>
            <p:cNvSpPr>
              <a:spLocks noEditPoints="1"/>
            </p:cNvSpPr>
            <p:nvPr/>
          </p:nvSpPr>
          <p:spPr bwMode="auto">
            <a:xfrm flipV="1">
              <a:off x="2671658" y="3518014"/>
              <a:ext cx="616504" cy="114725"/>
            </a:xfrm>
            <a:custGeom>
              <a:avLst/>
              <a:gdLst>
                <a:gd name="T0" fmla="*/ 2340 w 2408"/>
                <a:gd name="T1" fmla="*/ 0 h 445"/>
                <a:gd name="T2" fmla="*/ 68 w 2408"/>
                <a:gd name="T3" fmla="*/ 0 h 445"/>
                <a:gd name="T4" fmla="*/ 0 w 2408"/>
                <a:gd name="T5" fmla="*/ 67 h 445"/>
                <a:gd name="T6" fmla="*/ 0 w 2408"/>
                <a:gd name="T7" fmla="*/ 377 h 445"/>
                <a:gd name="T8" fmla="*/ 68 w 2408"/>
                <a:gd name="T9" fmla="*/ 445 h 445"/>
                <a:gd name="T10" fmla="*/ 2340 w 2408"/>
                <a:gd name="T11" fmla="*/ 445 h 445"/>
                <a:gd name="T12" fmla="*/ 2408 w 2408"/>
                <a:gd name="T13" fmla="*/ 377 h 445"/>
                <a:gd name="T14" fmla="*/ 2408 w 2408"/>
                <a:gd name="T15" fmla="*/ 67 h 445"/>
                <a:gd name="T16" fmla="*/ 2340 w 2408"/>
                <a:gd name="T17" fmla="*/ 0 h 445"/>
                <a:gd name="T18" fmla="*/ 217 w 2408"/>
                <a:gd name="T19" fmla="*/ 327 h 445"/>
                <a:gd name="T20" fmla="*/ 113 w 2408"/>
                <a:gd name="T21" fmla="*/ 222 h 445"/>
                <a:gd name="T22" fmla="*/ 217 w 2408"/>
                <a:gd name="T23" fmla="*/ 118 h 445"/>
                <a:gd name="T24" fmla="*/ 321 w 2408"/>
                <a:gd name="T25" fmla="*/ 222 h 445"/>
                <a:gd name="T26" fmla="*/ 217 w 2408"/>
                <a:gd name="T27" fmla="*/ 32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8" h="445">
                  <a:moveTo>
                    <a:pt x="2340" y="0"/>
                  </a:moveTo>
                  <a:cubicBezTo>
                    <a:pt x="68" y="0"/>
                    <a:pt x="68" y="0"/>
                    <a:pt x="68" y="0"/>
                  </a:cubicBezTo>
                  <a:cubicBezTo>
                    <a:pt x="30" y="0"/>
                    <a:pt x="0" y="30"/>
                    <a:pt x="0" y="67"/>
                  </a:cubicBezTo>
                  <a:cubicBezTo>
                    <a:pt x="0" y="377"/>
                    <a:pt x="0" y="377"/>
                    <a:pt x="0" y="377"/>
                  </a:cubicBezTo>
                  <a:cubicBezTo>
                    <a:pt x="0" y="414"/>
                    <a:pt x="30" y="445"/>
                    <a:pt x="68" y="445"/>
                  </a:cubicBezTo>
                  <a:cubicBezTo>
                    <a:pt x="2340" y="445"/>
                    <a:pt x="2340" y="445"/>
                    <a:pt x="2340" y="445"/>
                  </a:cubicBezTo>
                  <a:cubicBezTo>
                    <a:pt x="2378" y="445"/>
                    <a:pt x="2408" y="414"/>
                    <a:pt x="2408" y="377"/>
                  </a:cubicBezTo>
                  <a:cubicBezTo>
                    <a:pt x="2408" y="67"/>
                    <a:pt x="2408" y="67"/>
                    <a:pt x="2408" y="67"/>
                  </a:cubicBezTo>
                  <a:cubicBezTo>
                    <a:pt x="2408" y="30"/>
                    <a:pt x="2378" y="0"/>
                    <a:pt x="2340" y="0"/>
                  </a:cubicBezTo>
                  <a:close/>
                  <a:moveTo>
                    <a:pt x="217" y="327"/>
                  </a:moveTo>
                  <a:cubicBezTo>
                    <a:pt x="160" y="327"/>
                    <a:pt x="113" y="280"/>
                    <a:pt x="113" y="222"/>
                  </a:cubicBezTo>
                  <a:cubicBezTo>
                    <a:pt x="113" y="165"/>
                    <a:pt x="160" y="118"/>
                    <a:pt x="217" y="118"/>
                  </a:cubicBezTo>
                  <a:cubicBezTo>
                    <a:pt x="275" y="118"/>
                    <a:pt x="321" y="165"/>
                    <a:pt x="321" y="222"/>
                  </a:cubicBezTo>
                  <a:cubicBezTo>
                    <a:pt x="321" y="280"/>
                    <a:pt x="275" y="327"/>
                    <a:pt x="217" y="32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2">
              <a:extLst>
                <a:ext uri="{FF2B5EF4-FFF2-40B4-BE49-F238E27FC236}">
                  <a16:creationId xmlns:a16="http://schemas.microsoft.com/office/drawing/2014/main" id="{49278158-43C5-4D18-B827-C408D2654BDD}"/>
                </a:ext>
              </a:extLst>
            </p:cNvPr>
            <p:cNvSpPr>
              <a:spLocks noEditPoints="1"/>
            </p:cNvSpPr>
            <p:nvPr/>
          </p:nvSpPr>
          <p:spPr bwMode="auto">
            <a:xfrm flipV="1">
              <a:off x="2671658" y="3378255"/>
              <a:ext cx="616504" cy="114725"/>
            </a:xfrm>
            <a:custGeom>
              <a:avLst/>
              <a:gdLst>
                <a:gd name="T0" fmla="*/ 2340 w 2408"/>
                <a:gd name="T1" fmla="*/ 0 h 445"/>
                <a:gd name="T2" fmla="*/ 68 w 2408"/>
                <a:gd name="T3" fmla="*/ 0 h 445"/>
                <a:gd name="T4" fmla="*/ 0 w 2408"/>
                <a:gd name="T5" fmla="*/ 67 h 445"/>
                <a:gd name="T6" fmla="*/ 0 w 2408"/>
                <a:gd name="T7" fmla="*/ 377 h 445"/>
                <a:gd name="T8" fmla="*/ 68 w 2408"/>
                <a:gd name="T9" fmla="*/ 445 h 445"/>
                <a:gd name="T10" fmla="*/ 2340 w 2408"/>
                <a:gd name="T11" fmla="*/ 445 h 445"/>
                <a:gd name="T12" fmla="*/ 2408 w 2408"/>
                <a:gd name="T13" fmla="*/ 377 h 445"/>
                <a:gd name="T14" fmla="*/ 2408 w 2408"/>
                <a:gd name="T15" fmla="*/ 67 h 445"/>
                <a:gd name="T16" fmla="*/ 2340 w 2408"/>
                <a:gd name="T17" fmla="*/ 0 h 445"/>
                <a:gd name="T18" fmla="*/ 217 w 2408"/>
                <a:gd name="T19" fmla="*/ 327 h 445"/>
                <a:gd name="T20" fmla="*/ 113 w 2408"/>
                <a:gd name="T21" fmla="*/ 222 h 445"/>
                <a:gd name="T22" fmla="*/ 217 w 2408"/>
                <a:gd name="T23" fmla="*/ 118 h 445"/>
                <a:gd name="T24" fmla="*/ 321 w 2408"/>
                <a:gd name="T25" fmla="*/ 222 h 445"/>
                <a:gd name="T26" fmla="*/ 217 w 2408"/>
                <a:gd name="T27" fmla="*/ 32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8" h="445">
                  <a:moveTo>
                    <a:pt x="2340" y="0"/>
                  </a:moveTo>
                  <a:cubicBezTo>
                    <a:pt x="68" y="0"/>
                    <a:pt x="68" y="0"/>
                    <a:pt x="68" y="0"/>
                  </a:cubicBezTo>
                  <a:cubicBezTo>
                    <a:pt x="30" y="0"/>
                    <a:pt x="0" y="30"/>
                    <a:pt x="0" y="67"/>
                  </a:cubicBezTo>
                  <a:cubicBezTo>
                    <a:pt x="0" y="377"/>
                    <a:pt x="0" y="377"/>
                    <a:pt x="0" y="377"/>
                  </a:cubicBezTo>
                  <a:cubicBezTo>
                    <a:pt x="0" y="414"/>
                    <a:pt x="30" y="445"/>
                    <a:pt x="68" y="445"/>
                  </a:cubicBezTo>
                  <a:cubicBezTo>
                    <a:pt x="2340" y="445"/>
                    <a:pt x="2340" y="445"/>
                    <a:pt x="2340" y="445"/>
                  </a:cubicBezTo>
                  <a:cubicBezTo>
                    <a:pt x="2378" y="445"/>
                    <a:pt x="2408" y="414"/>
                    <a:pt x="2408" y="377"/>
                  </a:cubicBezTo>
                  <a:cubicBezTo>
                    <a:pt x="2408" y="67"/>
                    <a:pt x="2408" y="67"/>
                    <a:pt x="2408" y="67"/>
                  </a:cubicBezTo>
                  <a:cubicBezTo>
                    <a:pt x="2408" y="30"/>
                    <a:pt x="2378" y="0"/>
                    <a:pt x="2340" y="0"/>
                  </a:cubicBezTo>
                  <a:close/>
                  <a:moveTo>
                    <a:pt x="217" y="327"/>
                  </a:moveTo>
                  <a:cubicBezTo>
                    <a:pt x="160" y="327"/>
                    <a:pt x="113" y="280"/>
                    <a:pt x="113" y="222"/>
                  </a:cubicBezTo>
                  <a:cubicBezTo>
                    <a:pt x="113" y="165"/>
                    <a:pt x="160" y="118"/>
                    <a:pt x="217" y="118"/>
                  </a:cubicBezTo>
                  <a:cubicBezTo>
                    <a:pt x="275" y="118"/>
                    <a:pt x="321" y="165"/>
                    <a:pt x="321" y="222"/>
                  </a:cubicBezTo>
                  <a:cubicBezTo>
                    <a:pt x="321" y="280"/>
                    <a:pt x="275" y="327"/>
                    <a:pt x="217" y="32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2EE7DB58-3898-4BD7-AFBE-F9296FB6D140}"/>
              </a:ext>
            </a:extLst>
          </p:cNvPr>
          <p:cNvGrpSpPr/>
          <p:nvPr/>
        </p:nvGrpSpPr>
        <p:grpSpPr>
          <a:xfrm>
            <a:off x="3138331" y="3187756"/>
            <a:ext cx="616504" cy="394245"/>
            <a:chOff x="2671658" y="3378255"/>
            <a:chExt cx="616504" cy="394245"/>
          </a:xfrm>
          <a:solidFill>
            <a:schemeClr val="accent1"/>
          </a:solidFill>
        </p:grpSpPr>
        <p:sp>
          <p:nvSpPr>
            <p:cNvPr id="63" name="Freeform 12">
              <a:extLst>
                <a:ext uri="{FF2B5EF4-FFF2-40B4-BE49-F238E27FC236}">
                  <a16:creationId xmlns:a16="http://schemas.microsoft.com/office/drawing/2014/main" id="{625EBFFA-A335-41DC-A9CC-33362C96807C}"/>
                </a:ext>
              </a:extLst>
            </p:cNvPr>
            <p:cNvSpPr>
              <a:spLocks noEditPoints="1"/>
            </p:cNvSpPr>
            <p:nvPr/>
          </p:nvSpPr>
          <p:spPr bwMode="auto">
            <a:xfrm flipV="1">
              <a:off x="2671658" y="3657775"/>
              <a:ext cx="616504" cy="114725"/>
            </a:xfrm>
            <a:custGeom>
              <a:avLst/>
              <a:gdLst>
                <a:gd name="T0" fmla="*/ 2340 w 2408"/>
                <a:gd name="T1" fmla="*/ 0 h 445"/>
                <a:gd name="T2" fmla="*/ 68 w 2408"/>
                <a:gd name="T3" fmla="*/ 0 h 445"/>
                <a:gd name="T4" fmla="*/ 0 w 2408"/>
                <a:gd name="T5" fmla="*/ 67 h 445"/>
                <a:gd name="T6" fmla="*/ 0 w 2408"/>
                <a:gd name="T7" fmla="*/ 377 h 445"/>
                <a:gd name="T8" fmla="*/ 68 w 2408"/>
                <a:gd name="T9" fmla="*/ 445 h 445"/>
                <a:gd name="T10" fmla="*/ 2340 w 2408"/>
                <a:gd name="T11" fmla="*/ 445 h 445"/>
                <a:gd name="T12" fmla="*/ 2408 w 2408"/>
                <a:gd name="T13" fmla="*/ 377 h 445"/>
                <a:gd name="T14" fmla="*/ 2408 w 2408"/>
                <a:gd name="T15" fmla="*/ 67 h 445"/>
                <a:gd name="T16" fmla="*/ 2340 w 2408"/>
                <a:gd name="T17" fmla="*/ 0 h 445"/>
                <a:gd name="T18" fmla="*/ 217 w 2408"/>
                <a:gd name="T19" fmla="*/ 327 h 445"/>
                <a:gd name="T20" fmla="*/ 113 w 2408"/>
                <a:gd name="T21" fmla="*/ 222 h 445"/>
                <a:gd name="T22" fmla="*/ 217 w 2408"/>
                <a:gd name="T23" fmla="*/ 118 h 445"/>
                <a:gd name="T24" fmla="*/ 321 w 2408"/>
                <a:gd name="T25" fmla="*/ 222 h 445"/>
                <a:gd name="T26" fmla="*/ 217 w 2408"/>
                <a:gd name="T27" fmla="*/ 32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8" h="445">
                  <a:moveTo>
                    <a:pt x="2340" y="0"/>
                  </a:moveTo>
                  <a:cubicBezTo>
                    <a:pt x="68" y="0"/>
                    <a:pt x="68" y="0"/>
                    <a:pt x="68" y="0"/>
                  </a:cubicBezTo>
                  <a:cubicBezTo>
                    <a:pt x="30" y="0"/>
                    <a:pt x="0" y="30"/>
                    <a:pt x="0" y="67"/>
                  </a:cubicBezTo>
                  <a:cubicBezTo>
                    <a:pt x="0" y="377"/>
                    <a:pt x="0" y="377"/>
                    <a:pt x="0" y="377"/>
                  </a:cubicBezTo>
                  <a:cubicBezTo>
                    <a:pt x="0" y="414"/>
                    <a:pt x="30" y="445"/>
                    <a:pt x="68" y="445"/>
                  </a:cubicBezTo>
                  <a:cubicBezTo>
                    <a:pt x="2340" y="445"/>
                    <a:pt x="2340" y="445"/>
                    <a:pt x="2340" y="445"/>
                  </a:cubicBezTo>
                  <a:cubicBezTo>
                    <a:pt x="2378" y="445"/>
                    <a:pt x="2408" y="414"/>
                    <a:pt x="2408" y="377"/>
                  </a:cubicBezTo>
                  <a:cubicBezTo>
                    <a:pt x="2408" y="67"/>
                    <a:pt x="2408" y="67"/>
                    <a:pt x="2408" y="67"/>
                  </a:cubicBezTo>
                  <a:cubicBezTo>
                    <a:pt x="2408" y="30"/>
                    <a:pt x="2378" y="0"/>
                    <a:pt x="2340" y="0"/>
                  </a:cubicBezTo>
                  <a:close/>
                  <a:moveTo>
                    <a:pt x="217" y="327"/>
                  </a:moveTo>
                  <a:cubicBezTo>
                    <a:pt x="160" y="327"/>
                    <a:pt x="113" y="280"/>
                    <a:pt x="113" y="222"/>
                  </a:cubicBezTo>
                  <a:cubicBezTo>
                    <a:pt x="113" y="165"/>
                    <a:pt x="160" y="118"/>
                    <a:pt x="217" y="118"/>
                  </a:cubicBezTo>
                  <a:cubicBezTo>
                    <a:pt x="275" y="118"/>
                    <a:pt x="321" y="165"/>
                    <a:pt x="321" y="222"/>
                  </a:cubicBezTo>
                  <a:cubicBezTo>
                    <a:pt x="321" y="280"/>
                    <a:pt x="275" y="327"/>
                    <a:pt x="217"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
              <a:extLst>
                <a:ext uri="{FF2B5EF4-FFF2-40B4-BE49-F238E27FC236}">
                  <a16:creationId xmlns:a16="http://schemas.microsoft.com/office/drawing/2014/main" id="{9385CF72-C08E-4ABC-9990-1DE99ECED77E}"/>
                </a:ext>
              </a:extLst>
            </p:cNvPr>
            <p:cNvSpPr>
              <a:spLocks noEditPoints="1"/>
            </p:cNvSpPr>
            <p:nvPr/>
          </p:nvSpPr>
          <p:spPr bwMode="auto">
            <a:xfrm flipV="1">
              <a:off x="2671658" y="3518014"/>
              <a:ext cx="616504" cy="114725"/>
            </a:xfrm>
            <a:custGeom>
              <a:avLst/>
              <a:gdLst>
                <a:gd name="T0" fmla="*/ 2340 w 2408"/>
                <a:gd name="T1" fmla="*/ 0 h 445"/>
                <a:gd name="T2" fmla="*/ 68 w 2408"/>
                <a:gd name="T3" fmla="*/ 0 h 445"/>
                <a:gd name="T4" fmla="*/ 0 w 2408"/>
                <a:gd name="T5" fmla="*/ 67 h 445"/>
                <a:gd name="T6" fmla="*/ 0 w 2408"/>
                <a:gd name="T7" fmla="*/ 377 h 445"/>
                <a:gd name="T8" fmla="*/ 68 w 2408"/>
                <a:gd name="T9" fmla="*/ 445 h 445"/>
                <a:gd name="T10" fmla="*/ 2340 w 2408"/>
                <a:gd name="T11" fmla="*/ 445 h 445"/>
                <a:gd name="T12" fmla="*/ 2408 w 2408"/>
                <a:gd name="T13" fmla="*/ 377 h 445"/>
                <a:gd name="T14" fmla="*/ 2408 w 2408"/>
                <a:gd name="T15" fmla="*/ 67 h 445"/>
                <a:gd name="T16" fmla="*/ 2340 w 2408"/>
                <a:gd name="T17" fmla="*/ 0 h 445"/>
                <a:gd name="T18" fmla="*/ 217 w 2408"/>
                <a:gd name="T19" fmla="*/ 327 h 445"/>
                <a:gd name="T20" fmla="*/ 113 w 2408"/>
                <a:gd name="T21" fmla="*/ 222 h 445"/>
                <a:gd name="T22" fmla="*/ 217 w 2408"/>
                <a:gd name="T23" fmla="*/ 118 h 445"/>
                <a:gd name="T24" fmla="*/ 321 w 2408"/>
                <a:gd name="T25" fmla="*/ 222 h 445"/>
                <a:gd name="T26" fmla="*/ 217 w 2408"/>
                <a:gd name="T27" fmla="*/ 32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8" h="445">
                  <a:moveTo>
                    <a:pt x="2340" y="0"/>
                  </a:moveTo>
                  <a:cubicBezTo>
                    <a:pt x="68" y="0"/>
                    <a:pt x="68" y="0"/>
                    <a:pt x="68" y="0"/>
                  </a:cubicBezTo>
                  <a:cubicBezTo>
                    <a:pt x="30" y="0"/>
                    <a:pt x="0" y="30"/>
                    <a:pt x="0" y="67"/>
                  </a:cubicBezTo>
                  <a:cubicBezTo>
                    <a:pt x="0" y="377"/>
                    <a:pt x="0" y="377"/>
                    <a:pt x="0" y="377"/>
                  </a:cubicBezTo>
                  <a:cubicBezTo>
                    <a:pt x="0" y="414"/>
                    <a:pt x="30" y="445"/>
                    <a:pt x="68" y="445"/>
                  </a:cubicBezTo>
                  <a:cubicBezTo>
                    <a:pt x="2340" y="445"/>
                    <a:pt x="2340" y="445"/>
                    <a:pt x="2340" y="445"/>
                  </a:cubicBezTo>
                  <a:cubicBezTo>
                    <a:pt x="2378" y="445"/>
                    <a:pt x="2408" y="414"/>
                    <a:pt x="2408" y="377"/>
                  </a:cubicBezTo>
                  <a:cubicBezTo>
                    <a:pt x="2408" y="67"/>
                    <a:pt x="2408" y="67"/>
                    <a:pt x="2408" y="67"/>
                  </a:cubicBezTo>
                  <a:cubicBezTo>
                    <a:pt x="2408" y="30"/>
                    <a:pt x="2378" y="0"/>
                    <a:pt x="2340" y="0"/>
                  </a:cubicBezTo>
                  <a:close/>
                  <a:moveTo>
                    <a:pt x="217" y="327"/>
                  </a:moveTo>
                  <a:cubicBezTo>
                    <a:pt x="160" y="327"/>
                    <a:pt x="113" y="280"/>
                    <a:pt x="113" y="222"/>
                  </a:cubicBezTo>
                  <a:cubicBezTo>
                    <a:pt x="113" y="165"/>
                    <a:pt x="160" y="118"/>
                    <a:pt x="217" y="118"/>
                  </a:cubicBezTo>
                  <a:cubicBezTo>
                    <a:pt x="275" y="118"/>
                    <a:pt x="321" y="165"/>
                    <a:pt x="321" y="222"/>
                  </a:cubicBezTo>
                  <a:cubicBezTo>
                    <a:pt x="321" y="280"/>
                    <a:pt x="275" y="327"/>
                    <a:pt x="217"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8A8F199C-C035-4C8B-9123-26A2A010DC06}"/>
                </a:ext>
              </a:extLst>
            </p:cNvPr>
            <p:cNvSpPr>
              <a:spLocks noEditPoints="1"/>
            </p:cNvSpPr>
            <p:nvPr/>
          </p:nvSpPr>
          <p:spPr bwMode="auto">
            <a:xfrm flipV="1">
              <a:off x="2671658" y="3378255"/>
              <a:ext cx="616504" cy="114725"/>
            </a:xfrm>
            <a:custGeom>
              <a:avLst/>
              <a:gdLst>
                <a:gd name="T0" fmla="*/ 2340 w 2408"/>
                <a:gd name="T1" fmla="*/ 0 h 445"/>
                <a:gd name="T2" fmla="*/ 68 w 2408"/>
                <a:gd name="T3" fmla="*/ 0 h 445"/>
                <a:gd name="T4" fmla="*/ 0 w 2408"/>
                <a:gd name="T5" fmla="*/ 67 h 445"/>
                <a:gd name="T6" fmla="*/ 0 w 2408"/>
                <a:gd name="T7" fmla="*/ 377 h 445"/>
                <a:gd name="T8" fmla="*/ 68 w 2408"/>
                <a:gd name="T9" fmla="*/ 445 h 445"/>
                <a:gd name="T10" fmla="*/ 2340 w 2408"/>
                <a:gd name="T11" fmla="*/ 445 h 445"/>
                <a:gd name="T12" fmla="*/ 2408 w 2408"/>
                <a:gd name="T13" fmla="*/ 377 h 445"/>
                <a:gd name="T14" fmla="*/ 2408 w 2408"/>
                <a:gd name="T15" fmla="*/ 67 h 445"/>
                <a:gd name="T16" fmla="*/ 2340 w 2408"/>
                <a:gd name="T17" fmla="*/ 0 h 445"/>
                <a:gd name="T18" fmla="*/ 217 w 2408"/>
                <a:gd name="T19" fmla="*/ 327 h 445"/>
                <a:gd name="T20" fmla="*/ 113 w 2408"/>
                <a:gd name="T21" fmla="*/ 222 h 445"/>
                <a:gd name="T22" fmla="*/ 217 w 2408"/>
                <a:gd name="T23" fmla="*/ 118 h 445"/>
                <a:gd name="T24" fmla="*/ 321 w 2408"/>
                <a:gd name="T25" fmla="*/ 222 h 445"/>
                <a:gd name="T26" fmla="*/ 217 w 2408"/>
                <a:gd name="T27" fmla="*/ 32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8" h="445">
                  <a:moveTo>
                    <a:pt x="2340" y="0"/>
                  </a:moveTo>
                  <a:cubicBezTo>
                    <a:pt x="68" y="0"/>
                    <a:pt x="68" y="0"/>
                    <a:pt x="68" y="0"/>
                  </a:cubicBezTo>
                  <a:cubicBezTo>
                    <a:pt x="30" y="0"/>
                    <a:pt x="0" y="30"/>
                    <a:pt x="0" y="67"/>
                  </a:cubicBezTo>
                  <a:cubicBezTo>
                    <a:pt x="0" y="377"/>
                    <a:pt x="0" y="377"/>
                    <a:pt x="0" y="377"/>
                  </a:cubicBezTo>
                  <a:cubicBezTo>
                    <a:pt x="0" y="414"/>
                    <a:pt x="30" y="445"/>
                    <a:pt x="68" y="445"/>
                  </a:cubicBezTo>
                  <a:cubicBezTo>
                    <a:pt x="2340" y="445"/>
                    <a:pt x="2340" y="445"/>
                    <a:pt x="2340" y="445"/>
                  </a:cubicBezTo>
                  <a:cubicBezTo>
                    <a:pt x="2378" y="445"/>
                    <a:pt x="2408" y="414"/>
                    <a:pt x="2408" y="377"/>
                  </a:cubicBezTo>
                  <a:cubicBezTo>
                    <a:pt x="2408" y="67"/>
                    <a:pt x="2408" y="67"/>
                    <a:pt x="2408" y="67"/>
                  </a:cubicBezTo>
                  <a:cubicBezTo>
                    <a:pt x="2408" y="30"/>
                    <a:pt x="2378" y="0"/>
                    <a:pt x="2340" y="0"/>
                  </a:cubicBezTo>
                  <a:close/>
                  <a:moveTo>
                    <a:pt x="217" y="327"/>
                  </a:moveTo>
                  <a:cubicBezTo>
                    <a:pt x="160" y="327"/>
                    <a:pt x="113" y="280"/>
                    <a:pt x="113" y="222"/>
                  </a:cubicBezTo>
                  <a:cubicBezTo>
                    <a:pt x="113" y="165"/>
                    <a:pt x="160" y="118"/>
                    <a:pt x="217" y="118"/>
                  </a:cubicBezTo>
                  <a:cubicBezTo>
                    <a:pt x="275" y="118"/>
                    <a:pt x="321" y="165"/>
                    <a:pt x="321" y="222"/>
                  </a:cubicBezTo>
                  <a:cubicBezTo>
                    <a:pt x="321" y="280"/>
                    <a:pt x="275" y="327"/>
                    <a:pt x="217"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8" name="TextBox 87">
            <a:extLst>
              <a:ext uri="{FF2B5EF4-FFF2-40B4-BE49-F238E27FC236}">
                <a16:creationId xmlns:a16="http://schemas.microsoft.com/office/drawing/2014/main" id="{714A5B12-AB08-4B8D-84B1-1B55064E4686}"/>
              </a:ext>
            </a:extLst>
          </p:cNvPr>
          <p:cNvSpPr txBox="1"/>
          <p:nvPr/>
        </p:nvSpPr>
        <p:spPr>
          <a:xfrm>
            <a:off x="2818557" y="2911544"/>
            <a:ext cx="1256053" cy="152349"/>
          </a:xfrm>
          <a:prstGeom prst="rect">
            <a:avLst/>
          </a:prstGeom>
          <a:noFill/>
        </p:spPr>
        <p:txBody>
          <a:bodyPr wrap="square" lIns="0" tIns="0" rIns="0" bIns="0" rtlCol="0">
            <a:spAutoFit/>
          </a:bodyPr>
          <a:lstStyle/>
          <a:p>
            <a:pPr algn="ctr" defTabSz="913847">
              <a:lnSpc>
                <a:spcPct val="90000"/>
              </a:lnSpc>
            </a:pPr>
            <a:r>
              <a:rPr lang="en-US" sz="1100" b="1" dirty="0">
                <a:solidFill>
                  <a:schemeClr val="accent1"/>
                </a:solidFill>
                <a:latin typeface="Segoe UI" panose="020B0502040204020203" pitchFamily="34" charset="0"/>
                <a:cs typeface="Segoe UI" panose="020B0502040204020203" pitchFamily="34" charset="0"/>
              </a:rPr>
              <a:t>Hyper-V Server</a:t>
            </a:r>
          </a:p>
        </p:txBody>
      </p:sp>
      <p:sp>
        <p:nvSpPr>
          <p:cNvPr id="90" name="TextBox 89">
            <a:extLst>
              <a:ext uri="{FF2B5EF4-FFF2-40B4-BE49-F238E27FC236}">
                <a16:creationId xmlns:a16="http://schemas.microsoft.com/office/drawing/2014/main" id="{D0A9B177-58FD-443C-A154-CA12B1994A27}"/>
              </a:ext>
            </a:extLst>
          </p:cNvPr>
          <p:cNvSpPr txBox="1"/>
          <p:nvPr/>
        </p:nvSpPr>
        <p:spPr>
          <a:xfrm>
            <a:off x="1923451" y="4679139"/>
            <a:ext cx="2639024" cy="638893"/>
          </a:xfrm>
          <a:prstGeom prst="rect">
            <a:avLst/>
          </a:prstGeom>
          <a:noFill/>
        </p:spPr>
        <p:txBody>
          <a:bodyPr wrap="square" lIns="0" tIns="0" rIns="0" bIns="0" rtlCol="0">
            <a:spAutoFit/>
          </a:bodyPr>
          <a:lstStyle/>
          <a:p>
            <a:pPr defTabSz="913847">
              <a:lnSpc>
                <a:spcPct val="90000"/>
              </a:lnSpc>
            </a:pPr>
            <a:r>
              <a:rPr lang="en-US" sz="1730" b="1" dirty="0">
                <a:solidFill>
                  <a:srgbClr val="0072C6"/>
                </a:solidFill>
                <a:latin typeface="Segoe Pro Semibold" panose="020B0702040504020203" pitchFamily="34" charset="0"/>
              </a:rPr>
              <a:t>Microsoft Azure Recovery Services Agent </a:t>
            </a:r>
            <a:endParaRPr lang="en-US" sz="1333" b="1" spc="-51" dirty="0">
              <a:solidFill>
                <a:srgbClr val="353535"/>
              </a:solidFill>
              <a:latin typeface="Segoe Pro Semibold" panose="020B0702040504020203" pitchFamily="34" charset="0"/>
            </a:endParaRPr>
          </a:p>
          <a:p>
            <a:pPr defTabSz="913847">
              <a:lnSpc>
                <a:spcPct val="90000"/>
              </a:lnSpc>
            </a:pPr>
            <a:r>
              <a:rPr lang="en-US" sz="1153" dirty="0">
                <a:gradFill>
                  <a:gsLst>
                    <a:gs pos="2917">
                      <a:srgbClr val="505050"/>
                    </a:gs>
                    <a:gs pos="30000">
                      <a:srgbClr val="505050"/>
                    </a:gs>
                  </a:gsLst>
                  <a:lin ang="5400000" scaled="0"/>
                </a:gradFill>
                <a:latin typeface="Segoe UI Semilight"/>
              </a:rPr>
              <a:t>Replicates data to Azure</a:t>
            </a:r>
          </a:p>
        </p:txBody>
      </p:sp>
      <p:sp>
        <p:nvSpPr>
          <p:cNvPr id="7" name="Freeform 5">
            <a:extLst>
              <a:ext uri="{FF2B5EF4-FFF2-40B4-BE49-F238E27FC236}">
                <a16:creationId xmlns:a16="http://schemas.microsoft.com/office/drawing/2014/main" id="{14A5443C-CA25-4248-AF6A-60513E90CBFE}"/>
              </a:ext>
            </a:extLst>
          </p:cNvPr>
          <p:cNvSpPr>
            <a:spLocks noEditPoints="1"/>
          </p:cNvSpPr>
          <p:nvPr/>
        </p:nvSpPr>
        <p:spPr bwMode="auto">
          <a:xfrm>
            <a:off x="1326675" y="4700462"/>
            <a:ext cx="454025" cy="441895"/>
          </a:xfrm>
          <a:custGeom>
            <a:avLst/>
            <a:gdLst>
              <a:gd name="T0" fmla="*/ 79 w 254"/>
              <a:gd name="T1" fmla="*/ 124 h 247"/>
              <a:gd name="T2" fmla="*/ 175 w 254"/>
              <a:gd name="T3" fmla="*/ 124 h 247"/>
              <a:gd name="T4" fmla="*/ 127 w 254"/>
              <a:gd name="T5" fmla="*/ 190 h 247"/>
              <a:gd name="T6" fmla="*/ 127 w 254"/>
              <a:gd name="T7" fmla="*/ 57 h 247"/>
              <a:gd name="T8" fmla="*/ 127 w 254"/>
              <a:gd name="T9" fmla="*/ 190 h 247"/>
              <a:gd name="T10" fmla="*/ 146 w 254"/>
              <a:gd name="T11" fmla="*/ 228 h 247"/>
              <a:gd name="T12" fmla="*/ 154 w 254"/>
              <a:gd name="T13" fmla="*/ 206 h 247"/>
              <a:gd name="T14" fmla="*/ 190 w 254"/>
              <a:gd name="T15" fmla="*/ 183 h 247"/>
              <a:gd name="T16" fmla="*/ 228 w 254"/>
              <a:gd name="T17" fmla="*/ 161 h 247"/>
              <a:gd name="T18" fmla="*/ 211 w 254"/>
              <a:gd name="T19" fmla="*/ 142 h 247"/>
              <a:gd name="T20" fmla="*/ 211 w 254"/>
              <a:gd name="T21" fmla="*/ 107 h 247"/>
              <a:gd name="T22" fmla="*/ 228 w 254"/>
              <a:gd name="T23" fmla="*/ 88 h 247"/>
              <a:gd name="T24" fmla="*/ 190 w 254"/>
              <a:gd name="T25" fmla="*/ 67 h 247"/>
              <a:gd name="T26" fmla="*/ 154 w 254"/>
              <a:gd name="T27" fmla="*/ 43 h 247"/>
              <a:gd name="T28" fmla="*/ 146 w 254"/>
              <a:gd name="T29" fmla="*/ 19 h 247"/>
              <a:gd name="T30" fmla="*/ 108 w 254"/>
              <a:gd name="T31" fmla="*/ 41 h 247"/>
              <a:gd name="T32" fmla="*/ 67 w 254"/>
              <a:gd name="T33" fmla="*/ 62 h 247"/>
              <a:gd name="T34" fmla="*/ 46 w 254"/>
              <a:gd name="T35" fmla="*/ 57 h 247"/>
              <a:gd name="T36" fmla="*/ 43 w 254"/>
              <a:gd name="T37" fmla="*/ 100 h 247"/>
              <a:gd name="T38" fmla="*/ 41 w 254"/>
              <a:gd name="T39" fmla="*/ 124 h 247"/>
              <a:gd name="T40" fmla="*/ 43 w 254"/>
              <a:gd name="T41" fmla="*/ 150 h 247"/>
              <a:gd name="T42" fmla="*/ 46 w 254"/>
              <a:gd name="T43" fmla="*/ 192 h 247"/>
              <a:gd name="T44" fmla="*/ 67 w 254"/>
              <a:gd name="T45" fmla="*/ 187 h 247"/>
              <a:gd name="T46" fmla="*/ 108 w 254"/>
              <a:gd name="T47" fmla="*/ 209 h 247"/>
              <a:gd name="T48" fmla="*/ 166 w 254"/>
              <a:gd name="T49" fmla="*/ 247 h 247"/>
              <a:gd name="T50" fmla="*/ 89 w 254"/>
              <a:gd name="T51" fmla="*/ 221 h 247"/>
              <a:gd name="T52" fmla="*/ 38 w 254"/>
              <a:gd name="T53" fmla="*/ 218 h 247"/>
              <a:gd name="T54" fmla="*/ 22 w 254"/>
              <a:gd name="T55" fmla="*/ 140 h 247"/>
              <a:gd name="T56" fmla="*/ 22 w 254"/>
              <a:gd name="T57" fmla="*/ 109 h 247"/>
              <a:gd name="T58" fmla="*/ 38 w 254"/>
              <a:gd name="T59" fmla="*/ 31 h 247"/>
              <a:gd name="T60" fmla="*/ 89 w 254"/>
              <a:gd name="T61" fmla="*/ 27 h 247"/>
              <a:gd name="T62" fmla="*/ 166 w 254"/>
              <a:gd name="T63" fmla="*/ 0 h 247"/>
              <a:gd name="T64" fmla="*/ 192 w 254"/>
              <a:gd name="T65" fmla="*/ 43 h 247"/>
              <a:gd name="T66" fmla="*/ 254 w 254"/>
              <a:gd name="T67" fmla="*/ 95 h 247"/>
              <a:gd name="T68" fmla="*/ 233 w 254"/>
              <a:gd name="T69" fmla="*/ 124 h 247"/>
              <a:gd name="T70" fmla="*/ 254 w 254"/>
              <a:gd name="T71" fmla="*/ 154 h 247"/>
              <a:gd name="T72" fmla="*/ 192 w 254"/>
              <a:gd name="T73" fmla="*/ 206 h 247"/>
              <a:gd name="T74" fmla="*/ 166 w 254"/>
              <a:gd name="T7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 h="247">
                <a:moveTo>
                  <a:pt x="127" y="76"/>
                </a:moveTo>
                <a:cubicBezTo>
                  <a:pt x="101" y="76"/>
                  <a:pt x="79" y="98"/>
                  <a:pt x="79" y="124"/>
                </a:cubicBezTo>
                <a:cubicBezTo>
                  <a:pt x="79" y="152"/>
                  <a:pt x="101" y="171"/>
                  <a:pt x="127" y="171"/>
                </a:cubicBezTo>
                <a:cubicBezTo>
                  <a:pt x="154" y="171"/>
                  <a:pt x="175" y="152"/>
                  <a:pt x="175" y="124"/>
                </a:cubicBezTo>
                <a:cubicBezTo>
                  <a:pt x="175" y="98"/>
                  <a:pt x="154" y="76"/>
                  <a:pt x="127" y="76"/>
                </a:cubicBezTo>
                <a:close/>
                <a:moveTo>
                  <a:pt x="127" y="190"/>
                </a:moveTo>
                <a:cubicBezTo>
                  <a:pt x="89" y="190"/>
                  <a:pt x="60" y="161"/>
                  <a:pt x="60" y="124"/>
                </a:cubicBezTo>
                <a:cubicBezTo>
                  <a:pt x="60" y="88"/>
                  <a:pt x="89" y="57"/>
                  <a:pt x="127" y="57"/>
                </a:cubicBezTo>
                <a:cubicBezTo>
                  <a:pt x="163" y="57"/>
                  <a:pt x="194" y="88"/>
                  <a:pt x="194" y="124"/>
                </a:cubicBezTo>
                <a:cubicBezTo>
                  <a:pt x="194" y="161"/>
                  <a:pt x="163" y="190"/>
                  <a:pt x="127" y="190"/>
                </a:cubicBezTo>
                <a:close/>
                <a:moveTo>
                  <a:pt x="108" y="228"/>
                </a:moveTo>
                <a:cubicBezTo>
                  <a:pt x="146" y="228"/>
                  <a:pt x="146" y="228"/>
                  <a:pt x="146" y="228"/>
                </a:cubicBezTo>
                <a:cubicBezTo>
                  <a:pt x="146" y="209"/>
                  <a:pt x="146" y="209"/>
                  <a:pt x="146" y="209"/>
                </a:cubicBezTo>
                <a:cubicBezTo>
                  <a:pt x="154" y="206"/>
                  <a:pt x="154" y="206"/>
                  <a:pt x="154" y="206"/>
                </a:cubicBezTo>
                <a:cubicBezTo>
                  <a:pt x="166" y="202"/>
                  <a:pt x="175" y="197"/>
                  <a:pt x="185" y="187"/>
                </a:cubicBezTo>
                <a:cubicBezTo>
                  <a:pt x="190" y="183"/>
                  <a:pt x="190" y="183"/>
                  <a:pt x="190" y="183"/>
                </a:cubicBezTo>
                <a:cubicBezTo>
                  <a:pt x="209" y="192"/>
                  <a:pt x="209" y="192"/>
                  <a:pt x="209" y="192"/>
                </a:cubicBezTo>
                <a:cubicBezTo>
                  <a:pt x="228" y="161"/>
                  <a:pt x="228" y="161"/>
                  <a:pt x="228" y="161"/>
                </a:cubicBezTo>
                <a:cubicBezTo>
                  <a:pt x="209" y="150"/>
                  <a:pt x="209" y="150"/>
                  <a:pt x="209" y="150"/>
                </a:cubicBezTo>
                <a:cubicBezTo>
                  <a:pt x="211" y="142"/>
                  <a:pt x="211" y="142"/>
                  <a:pt x="211" y="142"/>
                </a:cubicBezTo>
                <a:cubicBezTo>
                  <a:pt x="211" y="138"/>
                  <a:pt x="214" y="131"/>
                  <a:pt x="214" y="124"/>
                </a:cubicBezTo>
                <a:cubicBezTo>
                  <a:pt x="214" y="119"/>
                  <a:pt x="211" y="112"/>
                  <a:pt x="211" y="107"/>
                </a:cubicBezTo>
                <a:cubicBezTo>
                  <a:pt x="209" y="100"/>
                  <a:pt x="209" y="100"/>
                  <a:pt x="209" y="100"/>
                </a:cubicBezTo>
                <a:cubicBezTo>
                  <a:pt x="228" y="88"/>
                  <a:pt x="228" y="88"/>
                  <a:pt x="228" y="88"/>
                </a:cubicBezTo>
                <a:cubicBezTo>
                  <a:pt x="209" y="57"/>
                  <a:pt x="209" y="57"/>
                  <a:pt x="209" y="57"/>
                </a:cubicBezTo>
                <a:cubicBezTo>
                  <a:pt x="190" y="67"/>
                  <a:pt x="190" y="67"/>
                  <a:pt x="190" y="67"/>
                </a:cubicBezTo>
                <a:cubicBezTo>
                  <a:pt x="185" y="62"/>
                  <a:pt x="185" y="62"/>
                  <a:pt x="185" y="62"/>
                </a:cubicBezTo>
                <a:cubicBezTo>
                  <a:pt x="175" y="53"/>
                  <a:pt x="166" y="48"/>
                  <a:pt x="154" y="43"/>
                </a:cubicBezTo>
                <a:cubicBezTo>
                  <a:pt x="146" y="41"/>
                  <a:pt x="146" y="41"/>
                  <a:pt x="146" y="41"/>
                </a:cubicBezTo>
                <a:cubicBezTo>
                  <a:pt x="146" y="19"/>
                  <a:pt x="146" y="19"/>
                  <a:pt x="146" y="19"/>
                </a:cubicBezTo>
                <a:cubicBezTo>
                  <a:pt x="108" y="19"/>
                  <a:pt x="108" y="19"/>
                  <a:pt x="108" y="19"/>
                </a:cubicBezTo>
                <a:cubicBezTo>
                  <a:pt x="108" y="41"/>
                  <a:pt x="108" y="41"/>
                  <a:pt x="108" y="41"/>
                </a:cubicBezTo>
                <a:cubicBezTo>
                  <a:pt x="101" y="43"/>
                  <a:pt x="101" y="43"/>
                  <a:pt x="101" y="43"/>
                </a:cubicBezTo>
                <a:cubicBezTo>
                  <a:pt x="89" y="48"/>
                  <a:pt x="77" y="53"/>
                  <a:pt x="67" y="62"/>
                </a:cubicBezTo>
                <a:cubicBezTo>
                  <a:pt x="62" y="67"/>
                  <a:pt x="62" y="67"/>
                  <a:pt x="62" y="67"/>
                </a:cubicBezTo>
                <a:cubicBezTo>
                  <a:pt x="46" y="57"/>
                  <a:pt x="46" y="57"/>
                  <a:pt x="46" y="57"/>
                </a:cubicBezTo>
                <a:cubicBezTo>
                  <a:pt x="26" y="88"/>
                  <a:pt x="26" y="88"/>
                  <a:pt x="26" y="88"/>
                </a:cubicBezTo>
                <a:cubicBezTo>
                  <a:pt x="43" y="100"/>
                  <a:pt x="43" y="100"/>
                  <a:pt x="43" y="100"/>
                </a:cubicBezTo>
                <a:cubicBezTo>
                  <a:pt x="43" y="107"/>
                  <a:pt x="43" y="107"/>
                  <a:pt x="43" y="107"/>
                </a:cubicBezTo>
                <a:cubicBezTo>
                  <a:pt x="41" y="112"/>
                  <a:pt x="41" y="119"/>
                  <a:pt x="41" y="124"/>
                </a:cubicBezTo>
                <a:cubicBezTo>
                  <a:pt x="41" y="131"/>
                  <a:pt x="41" y="138"/>
                  <a:pt x="43" y="142"/>
                </a:cubicBezTo>
                <a:cubicBezTo>
                  <a:pt x="43" y="150"/>
                  <a:pt x="43" y="150"/>
                  <a:pt x="43" y="150"/>
                </a:cubicBezTo>
                <a:cubicBezTo>
                  <a:pt x="26" y="161"/>
                  <a:pt x="26" y="161"/>
                  <a:pt x="26" y="161"/>
                </a:cubicBezTo>
                <a:cubicBezTo>
                  <a:pt x="46" y="192"/>
                  <a:pt x="46" y="192"/>
                  <a:pt x="46" y="192"/>
                </a:cubicBezTo>
                <a:cubicBezTo>
                  <a:pt x="62" y="183"/>
                  <a:pt x="62" y="183"/>
                  <a:pt x="62" y="183"/>
                </a:cubicBezTo>
                <a:cubicBezTo>
                  <a:pt x="67" y="187"/>
                  <a:pt x="67" y="187"/>
                  <a:pt x="67" y="187"/>
                </a:cubicBezTo>
                <a:cubicBezTo>
                  <a:pt x="77" y="197"/>
                  <a:pt x="89" y="202"/>
                  <a:pt x="101" y="206"/>
                </a:cubicBezTo>
                <a:cubicBezTo>
                  <a:pt x="108" y="209"/>
                  <a:pt x="108" y="209"/>
                  <a:pt x="108" y="209"/>
                </a:cubicBezTo>
                <a:lnTo>
                  <a:pt x="108" y="228"/>
                </a:lnTo>
                <a:close/>
                <a:moveTo>
                  <a:pt x="166" y="247"/>
                </a:moveTo>
                <a:cubicBezTo>
                  <a:pt x="89" y="247"/>
                  <a:pt x="89" y="247"/>
                  <a:pt x="89" y="247"/>
                </a:cubicBezTo>
                <a:cubicBezTo>
                  <a:pt x="89" y="221"/>
                  <a:pt x="89" y="221"/>
                  <a:pt x="89" y="221"/>
                </a:cubicBezTo>
                <a:cubicBezTo>
                  <a:pt x="79" y="218"/>
                  <a:pt x="70" y="213"/>
                  <a:pt x="60" y="206"/>
                </a:cubicBezTo>
                <a:cubicBezTo>
                  <a:pt x="38" y="218"/>
                  <a:pt x="38" y="218"/>
                  <a:pt x="38" y="218"/>
                </a:cubicBezTo>
                <a:cubicBezTo>
                  <a:pt x="0" y="154"/>
                  <a:pt x="0" y="154"/>
                  <a:pt x="0" y="154"/>
                </a:cubicBezTo>
                <a:cubicBezTo>
                  <a:pt x="22" y="140"/>
                  <a:pt x="22" y="140"/>
                  <a:pt x="22" y="140"/>
                </a:cubicBezTo>
                <a:cubicBezTo>
                  <a:pt x="22" y="135"/>
                  <a:pt x="22" y="131"/>
                  <a:pt x="22" y="124"/>
                </a:cubicBezTo>
                <a:cubicBezTo>
                  <a:pt x="22" y="119"/>
                  <a:pt x="22" y="114"/>
                  <a:pt x="22" y="109"/>
                </a:cubicBezTo>
                <a:cubicBezTo>
                  <a:pt x="0" y="95"/>
                  <a:pt x="0" y="95"/>
                  <a:pt x="0" y="95"/>
                </a:cubicBezTo>
                <a:cubicBezTo>
                  <a:pt x="38" y="31"/>
                  <a:pt x="38" y="31"/>
                  <a:pt x="38" y="31"/>
                </a:cubicBezTo>
                <a:cubicBezTo>
                  <a:pt x="60" y="43"/>
                  <a:pt x="60" y="43"/>
                  <a:pt x="60" y="43"/>
                </a:cubicBezTo>
                <a:cubicBezTo>
                  <a:pt x="70" y="36"/>
                  <a:pt x="79" y="31"/>
                  <a:pt x="89" y="27"/>
                </a:cubicBezTo>
                <a:cubicBezTo>
                  <a:pt x="89" y="0"/>
                  <a:pt x="89" y="0"/>
                  <a:pt x="89" y="0"/>
                </a:cubicBezTo>
                <a:cubicBezTo>
                  <a:pt x="166" y="0"/>
                  <a:pt x="166" y="0"/>
                  <a:pt x="166" y="0"/>
                </a:cubicBezTo>
                <a:cubicBezTo>
                  <a:pt x="166" y="27"/>
                  <a:pt x="166" y="27"/>
                  <a:pt x="166" y="27"/>
                </a:cubicBezTo>
                <a:cubicBezTo>
                  <a:pt x="175" y="31"/>
                  <a:pt x="185" y="36"/>
                  <a:pt x="192" y="43"/>
                </a:cubicBezTo>
                <a:cubicBezTo>
                  <a:pt x="216" y="31"/>
                  <a:pt x="216" y="31"/>
                  <a:pt x="216" y="31"/>
                </a:cubicBezTo>
                <a:cubicBezTo>
                  <a:pt x="254" y="95"/>
                  <a:pt x="254" y="95"/>
                  <a:pt x="254" y="95"/>
                </a:cubicBezTo>
                <a:cubicBezTo>
                  <a:pt x="230" y="109"/>
                  <a:pt x="230" y="109"/>
                  <a:pt x="230" y="109"/>
                </a:cubicBezTo>
                <a:cubicBezTo>
                  <a:pt x="233" y="114"/>
                  <a:pt x="233" y="119"/>
                  <a:pt x="233" y="124"/>
                </a:cubicBezTo>
                <a:cubicBezTo>
                  <a:pt x="233" y="131"/>
                  <a:pt x="233" y="135"/>
                  <a:pt x="230" y="140"/>
                </a:cubicBezTo>
                <a:cubicBezTo>
                  <a:pt x="254" y="154"/>
                  <a:pt x="254" y="154"/>
                  <a:pt x="254" y="154"/>
                </a:cubicBezTo>
                <a:cubicBezTo>
                  <a:pt x="216" y="218"/>
                  <a:pt x="216" y="218"/>
                  <a:pt x="216" y="218"/>
                </a:cubicBezTo>
                <a:cubicBezTo>
                  <a:pt x="192" y="206"/>
                  <a:pt x="192" y="206"/>
                  <a:pt x="192" y="206"/>
                </a:cubicBezTo>
                <a:cubicBezTo>
                  <a:pt x="185" y="213"/>
                  <a:pt x="175" y="218"/>
                  <a:pt x="166" y="221"/>
                </a:cubicBezTo>
                <a:lnTo>
                  <a:pt x="166" y="24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TextBox 102">
            <a:extLst>
              <a:ext uri="{FF2B5EF4-FFF2-40B4-BE49-F238E27FC236}">
                <a16:creationId xmlns:a16="http://schemas.microsoft.com/office/drawing/2014/main" id="{9BFC4A85-156E-426C-80FD-66393D2FD980}"/>
              </a:ext>
            </a:extLst>
          </p:cNvPr>
          <p:cNvSpPr txBox="1"/>
          <p:nvPr/>
        </p:nvSpPr>
        <p:spPr>
          <a:xfrm>
            <a:off x="5136073" y="4679139"/>
            <a:ext cx="2441052" cy="718851"/>
          </a:xfrm>
          <a:prstGeom prst="rect">
            <a:avLst/>
          </a:prstGeom>
          <a:noFill/>
        </p:spPr>
        <p:txBody>
          <a:bodyPr wrap="square" lIns="0" tIns="0" rIns="0" bIns="0" rtlCol="0">
            <a:spAutoFit/>
          </a:bodyPr>
          <a:lstStyle/>
          <a:p>
            <a:pPr algn="ctr" defTabSz="913847">
              <a:lnSpc>
                <a:spcPct val="90000"/>
              </a:lnSpc>
            </a:pPr>
            <a:r>
              <a:rPr lang="en-US" sz="1730" b="1" dirty="0">
                <a:solidFill>
                  <a:srgbClr val="0072C6"/>
                </a:solidFill>
                <a:latin typeface="Segoe Pro Semibold" panose="020B0702040504020203" pitchFamily="34" charset="0"/>
              </a:rPr>
              <a:t>Public internet or ExpressRoute with public peering</a:t>
            </a:r>
          </a:p>
        </p:txBody>
      </p:sp>
      <p:sp>
        <p:nvSpPr>
          <p:cNvPr id="92" name="Rectangle 91">
            <a:extLst>
              <a:ext uri="{FF2B5EF4-FFF2-40B4-BE49-F238E27FC236}">
                <a16:creationId xmlns:a16="http://schemas.microsoft.com/office/drawing/2014/main" id="{37E9BA33-A02D-4FC3-9381-9383D412CA1A}"/>
              </a:ext>
            </a:extLst>
          </p:cNvPr>
          <p:cNvSpPr/>
          <p:nvPr/>
        </p:nvSpPr>
        <p:spPr>
          <a:xfrm>
            <a:off x="1249611" y="5986160"/>
            <a:ext cx="3371603" cy="454227"/>
          </a:xfrm>
          <a:prstGeom prst="rect">
            <a:avLst/>
          </a:prstGeom>
        </p:spPr>
        <p:txBody>
          <a:bodyPr wrap="square">
            <a:spAutoFit/>
          </a:bodyPr>
          <a:lstStyle/>
          <a:p>
            <a:pPr defTabSz="914180"/>
            <a:r>
              <a:rPr lang="en-US" sz="1176" b="1" dirty="0">
                <a:solidFill>
                  <a:schemeClr val="accent1"/>
                </a:solidFill>
                <a:latin typeface="Segoe UI"/>
              </a:rPr>
              <a:t>Documentation: </a:t>
            </a:r>
            <a:r>
              <a:rPr lang="en-US" sz="1176" dirty="0">
                <a:solidFill>
                  <a:schemeClr val="accent1"/>
                </a:solidFill>
                <a:latin typeface="Segoe UI"/>
                <a:hlinkClick r:id="rId4"/>
              </a:rPr>
              <a:t>https://aka.ms/asr_hyperv</a:t>
            </a:r>
            <a:endParaRPr lang="en-US" sz="1176" dirty="0">
              <a:solidFill>
                <a:schemeClr val="accent1"/>
              </a:solidFill>
              <a:latin typeface="Segoe UI"/>
            </a:endParaRPr>
          </a:p>
          <a:p>
            <a:pPr defTabSz="914180"/>
            <a:r>
              <a:rPr lang="en-US" sz="1176" b="1" dirty="0">
                <a:solidFill>
                  <a:schemeClr val="accent1"/>
                </a:solidFill>
                <a:latin typeface="Segoe UI"/>
              </a:rPr>
              <a:t>Videos:</a:t>
            </a:r>
            <a:r>
              <a:rPr lang="en-US" sz="1176" dirty="0">
                <a:solidFill>
                  <a:schemeClr val="accent1"/>
                </a:solidFill>
                <a:latin typeface="Segoe UI"/>
              </a:rPr>
              <a:t> </a:t>
            </a:r>
            <a:r>
              <a:rPr lang="en-US" sz="1176" dirty="0">
                <a:solidFill>
                  <a:schemeClr val="accent1"/>
                </a:solidFill>
                <a:latin typeface="Segoe UI"/>
                <a:hlinkClick r:id="rId5"/>
              </a:rPr>
              <a:t>https://aka.ms/asr_videos</a:t>
            </a:r>
            <a:endParaRPr lang="en-US" sz="1176" dirty="0">
              <a:solidFill>
                <a:schemeClr val="accent1"/>
              </a:solidFill>
              <a:latin typeface="Segoe UI"/>
            </a:endParaRPr>
          </a:p>
        </p:txBody>
      </p:sp>
      <p:cxnSp>
        <p:nvCxnSpPr>
          <p:cNvPr id="93" name="Straight Arrow Connector 92">
            <a:extLst>
              <a:ext uri="{FF2B5EF4-FFF2-40B4-BE49-F238E27FC236}">
                <a16:creationId xmlns:a16="http://schemas.microsoft.com/office/drawing/2014/main" id="{371B959F-1B8B-4C68-A5AC-7E2E1F8F9A22}"/>
              </a:ext>
            </a:extLst>
          </p:cNvPr>
          <p:cNvCxnSpPr>
            <a:cxnSpLocks/>
          </p:cNvCxnSpPr>
          <p:nvPr/>
        </p:nvCxnSpPr>
        <p:spPr>
          <a:xfrm>
            <a:off x="4196260" y="3561611"/>
            <a:ext cx="4320678" cy="0"/>
          </a:xfrm>
          <a:prstGeom prst="straightConnector1">
            <a:avLst/>
          </a:prstGeom>
          <a:ln w="222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4" name="TextBox 179">
            <a:extLst>
              <a:ext uri="{FF2B5EF4-FFF2-40B4-BE49-F238E27FC236}">
                <a16:creationId xmlns:a16="http://schemas.microsoft.com/office/drawing/2014/main" id="{8EA2F5ED-16F5-4287-B223-E5BFFE4734DC}"/>
              </a:ext>
            </a:extLst>
          </p:cNvPr>
          <p:cNvSpPr txBox="1"/>
          <p:nvPr/>
        </p:nvSpPr>
        <p:spPr>
          <a:xfrm>
            <a:off x="8636001" y="3836190"/>
            <a:ext cx="1877049" cy="506604"/>
          </a:xfrm>
          <a:prstGeom prst="rect">
            <a:avLst/>
          </a:prstGeom>
          <a:noFill/>
          <a:ln>
            <a:noFill/>
          </a:ln>
        </p:spPr>
        <p:txBody>
          <a:bodyPr wrap="none" lIns="179136" tIns="143309" rIns="179136" bIns="143309" rtlCol="0">
            <a:spAutoFit/>
          </a:bodyPr>
          <a:lstStyle/>
          <a:p>
            <a:pPr algn="ctr" defTabSz="895326" fontAlgn="base">
              <a:lnSpc>
                <a:spcPct val="90000"/>
              </a:lnSpc>
              <a:spcAft>
                <a:spcPct val="0"/>
              </a:spcAft>
              <a:buSzPct val="90000"/>
              <a:defRPr/>
            </a:pPr>
            <a:r>
              <a:rPr lang="en-US" sz="1568" b="1" dirty="0">
                <a:solidFill>
                  <a:schemeClr val="accent1"/>
                </a:solidFill>
                <a:latin typeface="Segoe UI" panose="020B0502040204020203" pitchFamily="34" charset="0"/>
                <a:cs typeface="Segoe UI" panose="020B0502040204020203" pitchFamily="34" charset="0"/>
              </a:rPr>
              <a:t>Microsoft Azure</a:t>
            </a:r>
          </a:p>
        </p:txBody>
      </p:sp>
      <p:grpSp>
        <p:nvGrpSpPr>
          <p:cNvPr id="95" name="Group 94">
            <a:extLst>
              <a:ext uri="{FF2B5EF4-FFF2-40B4-BE49-F238E27FC236}">
                <a16:creationId xmlns:a16="http://schemas.microsoft.com/office/drawing/2014/main" id="{2D6F2847-B0DE-4B1A-AA73-BAC44F67AF9A}"/>
              </a:ext>
            </a:extLst>
          </p:cNvPr>
          <p:cNvGrpSpPr/>
          <p:nvPr/>
        </p:nvGrpSpPr>
        <p:grpSpPr>
          <a:xfrm>
            <a:off x="8733815" y="2612919"/>
            <a:ext cx="1724273" cy="1187053"/>
            <a:chOff x="2298497" y="3625246"/>
            <a:chExt cx="888789" cy="611875"/>
          </a:xfrm>
          <a:solidFill>
            <a:schemeClr val="accent1"/>
          </a:solidFill>
        </p:grpSpPr>
        <p:sp>
          <p:nvSpPr>
            <p:cNvPr id="96" name="Freeform 23">
              <a:extLst>
                <a:ext uri="{FF2B5EF4-FFF2-40B4-BE49-F238E27FC236}">
                  <a16:creationId xmlns:a16="http://schemas.microsoft.com/office/drawing/2014/main" id="{F48D62E2-FA1F-450C-92D7-DA94A17C66D2}"/>
                </a:ext>
              </a:extLst>
            </p:cNvPr>
            <p:cNvSpPr>
              <a:spLocks noEditPoints="1"/>
            </p:cNvSpPr>
            <p:nvPr/>
          </p:nvSpPr>
          <p:spPr bwMode="auto">
            <a:xfrm>
              <a:off x="2298497" y="3625246"/>
              <a:ext cx="888789" cy="611875"/>
            </a:xfrm>
            <a:custGeom>
              <a:avLst/>
              <a:gdLst>
                <a:gd name="T0" fmla="*/ 526 w 700"/>
                <a:gd name="T1" fmla="*/ 108 h 480"/>
                <a:gd name="T2" fmla="*/ 350 w 700"/>
                <a:gd name="T3" fmla="*/ 0 h 480"/>
                <a:gd name="T4" fmla="*/ 153 w 700"/>
                <a:gd name="T5" fmla="*/ 172 h 480"/>
                <a:gd name="T6" fmla="*/ 0 w 700"/>
                <a:gd name="T7" fmla="*/ 326 h 480"/>
                <a:gd name="T8" fmla="*/ 154 w 700"/>
                <a:gd name="T9" fmla="*/ 480 h 480"/>
                <a:gd name="T10" fmla="*/ 408 w 700"/>
                <a:gd name="T11" fmla="*/ 480 h 480"/>
                <a:gd name="T12" fmla="*/ 427 w 700"/>
                <a:gd name="T13" fmla="*/ 480 h 480"/>
                <a:gd name="T14" fmla="*/ 514 w 700"/>
                <a:gd name="T15" fmla="*/ 480 h 480"/>
                <a:gd name="T16" fmla="*/ 700 w 700"/>
                <a:gd name="T17" fmla="*/ 294 h 480"/>
                <a:gd name="T18" fmla="*/ 526 w 700"/>
                <a:gd name="T19" fmla="*/ 108 h 480"/>
                <a:gd name="T20" fmla="*/ 514 w 700"/>
                <a:gd name="T21" fmla="*/ 436 h 480"/>
                <a:gd name="T22" fmla="*/ 427 w 700"/>
                <a:gd name="T23" fmla="*/ 436 h 480"/>
                <a:gd name="T24" fmla="*/ 154 w 700"/>
                <a:gd name="T25" fmla="*/ 436 h 480"/>
                <a:gd name="T26" fmla="*/ 44 w 700"/>
                <a:gd name="T27" fmla="*/ 326 h 480"/>
                <a:gd name="T28" fmla="*/ 154 w 700"/>
                <a:gd name="T29" fmla="*/ 216 h 480"/>
                <a:gd name="T30" fmla="*/ 196 w 700"/>
                <a:gd name="T31" fmla="*/ 216 h 480"/>
                <a:gd name="T32" fmla="*/ 196 w 700"/>
                <a:gd name="T33" fmla="*/ 194 h 480"/>
                <a:gd name="T34" fmla="*/ 350 w 700"/>
                <a:gd name="T35" fmla="*/ 44 h 480"/>
                <a:gd name="T36" fmla="*/ 491 w 700"/>
                <a:gd name="T37" fmla="*/ 137 h 480"/>
                <a:gd name="T38" fmla="*/ 497 w 700"/>
                <a:gd name="T39" fmla="*/ 152 h 480"/>
                <a:gd name="T40" fmla="*/ 514 w 700"/>
                <a:gd name="T41" fmla="*/ 152 h 480"/>
                <a:gd name="T42" fmla="*/ 656 w 700"/>
                <a:gd name="T43" fmla="*/ 294 h 480"/>
                <a:gd name="T44" fmla="*/ 514 w 700"/>
                <a:gd name="T45" fmla="*/ 43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0" h="480">
                  <a:moveTo>
                    <a:pt x="526" y="108"/>
                  </a:moveTo>
                  <a:cubicBezTo>
                    <a:pt x="493" y="42"/>
                    <a:pt x="425" y="0"/>
                    <a:pt x="350" y="0"/>
                  </a:cubicBezTo>
                  <a:cubicBezTo>
                    <a:pt x="246" y="0"/>
                    <a:pt x="164" y="74"/>
                    <a:pt x="153" y="172"/>
                  </a:cubicBezTo>
                  <a:cubicBezTo>
                    <a:pt x="68" y="172"/>
                    <a:pt x="0" y="241"/>
                    <a:pt x="0" y="326"/>
                  </a:cubicBezTo>
                  <a:cubicBezTo>
                    <a:pt x="0" y="411"/>
                    <a:pt x="69" y="480"/>
                    <a:pt x="154" y="480"/>
                  </a:cubicBezTo>
                  <a:cubicBezTo>
                    <a:pt x="408" y="480"/>
                    <a:pt x="408" y="480"/>
                    <a:pt x="408" y="480"/>
                  </a:cubicBezTo>
                  <a:cubicBezTo>
                    <a:pt x="427" y="480"/>
                    <a:pt x="427" y="480"/>
                    <a:pt x="427" y="480"/>
                  </a:cubicBezTo>
                  <a:cubicBezTo>
                    <a:pt x="514" y="480"/>
                    <a:pt x="514" y="480"/>
                    <a:pt x="514" y="480"/>
                  </a:cubicBezTo>
                  <a:cubicBezTo>
                    <a:pt x="616" y="480"/>
                    <a:pt x="700" y="397"/>
                    <a:pt x="700" y="294"/>
                  </a:cubicBezTo>
                  <a:cubicBezTo>
                    <a:pt x="700" y="196"/>
                    <a:pt x="623" y="115"/>
                    <a:pt x="526" y="108"/>
                  </a:cubicBezTo>
                  <a:close/>
                  <a:moveTo>
                    <a:pt x="514" y="436"/>
                  </a:moveTo>
                  <a:cubicBezTo>
                    <a:pt x="427" y="436"/>
                    <a:pt x="427" y="436"/>
                    <a:pt x="427" y="436"/>
                  </a:cubicBezTo>
                  <a:cubicBezTo>
                    <a:pt x="154" y="436"/>
                    <a:pt x="154" y="436"/>
                    <a:pt x="154" y="436"/>
                  </a:cubicBezTo>
                  <a:cubicBezTo>
                    <a:pt x="93" y="436"/>
                    <a:pt x="44" y="387"/>
                    <a:pt x="44" y="326"/>
                  </a:cubicBezTo>
                  <a:cubicBezTo>
                    <a:pt x="44" y="265"/>
                    <a:pt x="93" y="216"/>
                    <a:pt x="154" y="216"/>
                  </a:cubicBezTo>
                  <a:cubicBezTo>
                    <a:pt x="196" y="216"/>
                    <a:pt x="196" y="216"/>
                    <a:pt x="196" y="216"/>
                  </a:cubicBezTo>
                  <a:cubicBezTo>
                    <a:pt x="196" y="194"/>
                    <a:pt x="196" y="194"/>
                    <a:pt x="196" y="194"/>
                  </a:cubicBezTo>
                  <a:cubicBezTo>
                    <a:pt x="196" y="110"/>
                    <a:pt x="263" y="44"/>
                    <a:pt x="350" y="44"/>
                  </a:cubicBezTo>
                  <a:cubicBezTo>
                    <a:pt x="411" y="44"/>
                    <a:pt x="467" y="81"/>
                    <a:pt x="491" y="137"/>
                  </a:cubicBezTo>
                  <a:cubicBezTo>
                    <a:pt x="497" y="152"/>
                    <a:pt x="497" y="152"/>
                    <a:pt x="497" y="152"/>
                  </a:cubicBezTo>
                  <a:cubicBezTo>
                    <a:pt x="514" y="152"/>
                    <a:pt x="514" y="152"/>
                    <a:pt x="514" y="152"/>
                  </a:cubicBezTo>
                  <a:cubicBezTo>
                    <a:pt x="592" y="152"/>
                    <a:pt x="656" y="216"/>
                    <a:pt x="656" y="294"/>
                  </a:cubicBezTo>
                  <a:cubicBezTo>
                    <a:pt x="656" y="372"/>
                    <a:pt x="592" y="436"/>
                    <a:pt x="514" y="436"/>
                  </a:cubicBezTo>
                  <a:close/>
                </a:path>
              </a:pathLst>
            </a:custGeom>
            <a:grpFill/>
            <a:ln>
              <a:noFill/>
            </a:ln>
            <a:extLst/>
          </p:spPr>
          <p:txBody>
            <a:bodyPr vert="horz" wrap="square" lIns="89619" tIns="44810" rIns="89619" bIns="44810" numCol="1" anchor="t" anchorCtr="0" compatLnSpc="1">
              <a:prstTxWarp prst="textNoShape">
                <a:avLst/>
              </a:prstTxWarp>
            </a:bodyPr>
            <a:lstStyle/>
            <a:p>
              <a:pPr defTabSz="896203">
                <a:defRPr/>
              </a:pPr>
              <a:endParaRPr lang="en-US" kern="0">
                <a:solidFill>
                  <a:srgbClr val="505050"/>
                </a:solidFill>
              </a:endParaRPr>
            </a:p>
          </p:txBody>
        </p:sp>
        <p:sp>
          <p:nvSpPr>
            <p:cNvPr id="97" name="Freeform 10">
              <a:extLst>
                <a:ext uri="{FF2B5EF4-FFF2-40B4-BE49-F238E27FC236}">
                  <a16:creationId xmlns:a16="http://schemas.microsoft.com/office/drawing/2014/main" id="{A3EC26D5-377D-48E3-9835-4E0CBB083EE6}"/>
                </a:ext>
              </a:extLst>
            </p:cNvPr>
            <p:cNvSpPr>
              <a:spLocks/>
            </p:cNvSpPr>
            <p:nvPr/>
          </p:nvSpPr>
          <p:spPr bwMode="auto">
            <a:xfrm>
              <a:off x="2659851" y="3840510"/>
              <a:ext cx="256471" cy="240907"/>
            </a:xfrm>
            <a:custGeom>
              <a:avLst/>
              <a:gdLst>
                <a:gd name="T0" fmla="*/ 0 w 379"/>
                <a:gd name="T1" fmla="*/ 356 h 356"/>
                <a:gd name="T2" fmla="*/ 379 w 379"/>
                <a:gd name="T3" fmla="*/ 356 h 356"/>
                <a:gd name="T4" fmla="*/ 176 w 379"/>
                <a:gd name="T5" fmla="*/ 0 h 356"/>
                <a:gd name="T6" fmla="*/ 113 w 379"/>
                <a:gd name="T7" fmla="*/ 173 h 356"/>
                <a:gd name="T8" fmla="*/ 232 w 379"/>
                <a:gd name="T9" fmla="*/ 315 h 356"/>
                <a:gd name="T10" fmla="*/ 0 w 379"/>
                <a:gd name="T11" fmla="*/ 356 h 356"/>
              </a:gdLst>
              <a:ahLst/>
              <a:cxnLst>
                <a:cxn ang="0">
                  <a:pos x="T0" y="T1"/>
                </a:cxn>
                <a:cxn ang="0">
                  <a:pos x="T2" y="T3"/>
                </a:cxn>
                <a:cxn ang="0">
                  <a:pos x="T4" y="T5"/>
                </a:cxn>
                <a:cxn ang="0">
                  <a:pos x="T6" y="T7"/>
                </a:cxn>
                <a:cxn ang="0">
                  <a:pos x="T8" y="T9"/>
                </a:cxn>
                <a:cxn ang="0">
                  <a:pos x="T10" y="T11"/>
                </a:cxn>
              </a:cxnLst>
              <a:rect l="0" t="0" r="r" b="b"/>
              <a:pathLst>
                <a:path w="379" h="356">
                  <a:moveTo>
                    <a:pt x="0" y="356"/>
                  </a:moveTo>
                  <a:lnTo>
                    <a:pt x="379" y="356"/>
                  </a:lnTo>
                  <a:lnTo>
                    <a:pt x="176" y="0"/>
                  </a:lnTo>
                  <a:lnTo>
                    <a:pt x="113" y="173"/>
                  </a:lnTo>
                  <a:lnTo>
                    <a:pt x="232" y="315"/>
                  </a:lnTo>
                  <a:lnTo>
                    <a:pt x="0" y="356"/>
                  </a:lnTo>
                  <a:close/>
                </a:path>
              </a:pathLst>
            </a:custGeom>
            <a:grpFill/>
            <a:ln>
              <a:noFill/>
            </a:ln>
          </p:spPr>
          <p:txBody>
            <a:bodyPr vert="horz" wrap="square" lIns="89619" tIns="44810" rIns="89619" bIns="44810" numCol="1" anchor="t" anchorCtr="0" compatLnSpc="1">
              <a:prstTxWarp prst="textNoShape">
                <a:avLst/>
              </a:prstTxWarp>
            </a:bodyPr>
            <a:lstStyle/>
            <a:p>
              <a:endParaRPr lang="en-US" sz="1729"/>
            </a:p>
          </p:txBody>
        </p:sp>
        <p:sp>
          <p:nvSpPr>
            <p:cNvPr id="98" name="Freeform 11">
              <a:extLst>
                <a:ext uri="{FF2B5EF4-FFF2-40B4-BE49-F238E27FC236}">
                  <a16:creationId xmlns:a16="http://schemas.microsoft.com/office/drawing/2014/main" id="{7F3D5A5A-10CD-4294-8D9F-EACCC15D9F39}"/>
                </a:ext>
              </a:extLst>
            </p:cNvPr>
            <p:cNvSpPr>
              <a:spLocks/>
            </p:cNvSpPr>
            <p:nvPr/>
          </p:nvSpPr>
          <p:spPr bwMode="auto">
            <a:xfrm>
              <a:off x="2584736" y="3822916"/>
              <a:ext cx="182711" cy="230757"/>
            </a:xfrm>
            <a:custGeom>
              <a:avLst/>
              <a:gdLst>
                <a:gd name="T0" fmla="*/ 270 w 270"/>
                <a:gd name="T1" fmla="*/ 0 h 341"/>
                <a:gd name="T2" fmla="*/ 125 w 270"/>
                <a:gd name="T3" fmla="*/ 123 h 341"/>
                <a:gd name="T4" fmla="*/ 0 w 270"/>
                <a:gd name="T5" fmla="*/ 339 h 341"/>
                <a:gd name="T6" fmla="*/ 113 w 270"/>
                <a:gd name="T7" fmla="*/ 339 h 341"/>
                <a:gd name="T8" fmla="*/ 113 w 270"/>
                <a:gd name="T9" fmla="*/ 341 h 341"/>
                <a:gd name="T10" fmla="*/ 270 w 270"/>
                <a:gd name="T11" fmla="*/ 0 h 341"/>
              </a:gdLst>
              <a:ahLst/>
              <a:cxnLst>
                <a:cxn ang="0">
                  <a:pos x="T0" y="T1"/>
                </a:cxn>
                <a:cxn ang="0">
                  <a:pos x="T2" y="T3"/>
                </a:cxn>
                <a:cxn ang="0">
                  <a:pos x="T4" y="T5"/>
                </a:cxn>
                <a:cxn ang="0">
                  <a:pos x="T6" y="T7"/>
                </a:cxn>
                <a:cxn ang="0">
                  <a:pos x="T8" y="T9"/>
                </a:cxn>
                <a:cxn ang="0">
                  <a:pos x="T10" y="T11"/>
                </a:cxn>
              </a:cxnLst>
              <a:rect l="0" t="0" r="r" b="b"/>
              <a:pathLst>
                <a:path w="270" h="341">
                  <a:moveTo>
                    <a:pt x="270" y="0"/>
                  </a:moveTo>
                  <a:lnTo>
                    <a:pt x="125" y="123"/>
                  </a:lnTo>
                  <a:lnTo>
                    <a:pt x="0" y="339"/>
                  </a:lnTo>
                  <a:lnTo>
                    <a:pt x="113" y="339"/>
                  </a:lnTo>
                  <a:lnTo>
                    <a:pt x="113" y="341"/>
                  </a:lnTo>
                  <a:lnTo>
                    <a:pt x="270" y="0"/>
                  </a:lnTo>
                  <a:close/>
                </a:path>
              </a:pathLst>
            </a:custGeom>
            <a:grpFill/>
            <a:ln>
              <a:noFill/>
            </a:ln>
          </p:spPr>
          <p:txBody>
            <a:bodyPr vert="horz" wrap="square" lIns="89619" tIns="44810" rIns="89619" bIns="44810" numCol="1" anchor="t" anchorCtr="0" compatLnSpc="1">
              <a:prstTxWarp prst="textNoShape">
                <a:avLst/>
              </a:prstTxWarp>
            </a:bodyPr>
            <a:lstStyle/>
            <a:p>
              <a:endParaRPr lang="en-US" sz="1729"/>
            </a:p>
          </p:txBody>
        </p:sp>
      </p:grpSp>
      <p:pic>
        <p:nvPicPr>
          <p:cNvPr id="99" name="Picture 98">
            <a:extLst>
              <a:ext uri="{FF2B5EF4-FFF2-40B4-BE49-F238E27FC236}">
                <a16:creationId xmlns:a16="http://schemas.microsoft.com/office/drawing/2014/main" id="{76EEF1C5-1215-4714-B9F2-1497F6035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071" y="2307955"/>
            <a:ext cx="653896" cy="673032"/>
          </a:xfrm>
          <a:prstGeom prst="rect">
            <a:avLst/>
          </a:prstGeom>
        </p:spPr>
      </p:pic>
      <p:sp>
        <p:nvSpPr>
          <p:cNvPr id="100" name="TextBox 99">
            <a:extLst>
              <a:ext uri="{FF2B5EF4-FFF2-40B4-BE49-F238E27FC236}">
                <a16:creationId xmlns:a16="http://schemas.microsoft.com/office/drawing/2014/main" id="{496D62D7-E0DF-4532-92B7-04C00C17ACC1}"/>
              </a:ext>
            </a:extLst>
          </p:cNvPr>
          <p:cNvSpPr txBox="1"/>
          <p:nvPr/>
        </p:nvSpPr>
        <p:spPr>
          <a:xfrm>
            <a:off x="5191649" y="3006129"/>
            <a:ext cx="2286797" cy="276470"/>
          </a:xfrm>
          <a:prstGeom prst="rect">
            <a:avLst/>
          </a:prstGeom>
          <a:solidFill>
            <a:srgbClr val="F2F2F2"/>
          </a:solidFill>
        </p:spPr>
        <p:txBody>
          <a:bodyPr wrap="square" lIns="0" tIns="0" rIns="0" bIns="0" rtlCol="0">
            <a:noAutofit/>
          </a:bodyPr>
          <a:lstStyle/>
          <a:p>
            <a:pPr algn="ctr" defTabSz="895326" fontAlgn="base">
              <a:spcAft>
                <a:spcPct val="0"/>
              </a:spcAft>
              <a:buSzPct val="90000"/>
              <a:defRPr/>
            </a:pPr>
            <a:r>
              <a:rPr lang="en-US" sz="1568"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Azure Site Recovery</a:t>
            </a:r>
          </a:p>
        </p:txBody>
      </p:sp>
      <p:sp>
        <p:nvSpPr>
          <p:cNvPr id="101" name="TextBox 100">
            <a:extLst>
              <a:ext uri="{FF2B5EF4-FFF2-40B4-BE49-F238E27FC236}">
                <a16:creationId xmlns:a16="http://schemas.microsoft.com/office/drawing/2014/main" id="{187FF9CE-4D66-4DBA-9677-0BFEFC38F404}"/>
              </a:ext>
            </a:extLst>
          </p:cNvPr>
          <p:cNvSpPr txBox="1"/>
          <p:nvPr/>
        </p:nvSpPr>
        <p:spPr>
          <a:xfrm>
            <a:off x="7054536" y="3698834"/>
            <a:ext cx="1153464" cy="142528"/>
          </a:xfrm>
          <a:prstGeom prst="rect">
            <a:avLst/>
          </a:prstGeom>
          <a:noFill/>
        </p:spPr>
        <p:txBody>
          <a:bodyPr wrap="square" lIns="0" tIns="0" rIns="0" bIns="0" rtlCol="0">
            <a:noAutofit/>
          </a:bodyPr>
          <a:lstStyle/>
          <a:p>
            <a:pPr algn="ctr" fontAlgn="base">
              <a:lnSpc>
                <a:spcPct val="90000"/>
              </a:lnSpc>
              <a:spcBef>
                <a:spcPct val="0"/>
              </a:spcBef>
              <a:spcAft>
                <a:spcPct val="0"/>
              </a:spcAft>
              <a:defRPr/>
            </a:pPr>
            <a:r>
              <a:rPr lang="en-US" sz="1050" b="1" dirty="0">
                <a:solidFill>
                  <a:schemeClr val="accent1"/>
                </a:solidFill>
                <a:latin typeface="Segoe UI" panose="020B0502040204020203" pitchFamily="34" charset="0"/>
                <a:ea typeface="Segoe UI" panose="020B0502040204020203" pitchFamily="34" charset="0"/>
                <a:cs typeface="Segoe UI" panose="020B0502040204020203" pitchFamily="34" charset="0"/>
              </a:rPr>
              <a:t>Data channel</a:t>
            </a:r>
          </a:p>
        </p:txBody>
      </p:sp>
      <p:sp>
        <p:nvSpPr>
          <p:cNvPr id="102" name="TextBox 101">
            <a:extLst>
              <a:ext uri="{FF2B5EF4-FFF2-40B4-BE49-F238E27FC236}">
                <a16:creationId xmlns:a16="http://schemas.microsoft.com/office/drawing/2014/main" id="{905E582B-3C0E-44E0-A63E-A4386654EA8F}"/>
              </a:ext>
            </a:extLst>
          </p:cNvPr>
          <p:cNvSpPr txBox="1"/>
          <p:nvPr/>
        </p:nvSpPr>
        <p:spPr>
          <a:xfrm>
            <a:off x="4413946" y="3699809"/>
            <a:ext cx="893243" cy="113930"/>
          </a:xfrm>
          <a:prstGeom prst="rect">
            <a:avLst/>
          </a:prstGeom>
          <a:noFill/>
        </p:spPr>
        <p:txBody>
          <a:bodyPr wrap="square" lIns="0" tIns="0" rIns="0" bIns="0" rtlCol="0">
            <a:noAutofit/>
          </a:bodyPr>
          <a:lstStyle/>
          <a:p>
            <a:pPr fontAlgn="base">
              <a:lnSpc>
                <a:spcPct val="90000"/>
              </a:lnSpc>
              <a:spcBef>
                <a:spcPct val="0"/>
              </a:spcBef>
              <a:spcAft>
                <a:spcPct val="0"/>
              </a:spcAft>
              <a:defRPr/>
            </a:pPr>
            <a:r>
              <a:rPr lang="en-US" sz="1050" b="1" dirty="0">
                <a:solidFill>
                  <a:schemeClr val="accent1"/>
                </a:solidFill>
                <a:latin typeface="Segoe UI" panose="020B0502040204020203" pitchFamily="34" charset="0"/>
                <a:ea typeface="Segoe UI" panose="020B0502040204020203" pitchFamily="34" charset="0"/>
                <a:cs typeface="Segoe UI" panose="020B0502040204020203" pitchFamily="34" charset="0"/>
              </a:rPr>
              <a:t>443 (HTTPS)</a:t>
            </a:r>
          </a:p>
        </p:txBody>
      </p:sp>
    </p:spTree>
    <p:extLst>
      <p:ext uri="{BB962C8B-B14F-4D97-AF65-F5344CB8AC3E}">
        <p14:creationId xmlns:p14="http://schemas.microsoft.com/office/powerpoint/2010/main" val="83832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a:extLst>
              <a:ext uri="{FF2B5EF4-FFF2-40B4-BE49-F238E27FC236}">
                <a16:creationId xmlns:a16="http://schemas.microsoft.com/office/drawing/2014/main" id="{1313BE4A-B3B9-4EF9-8E27-7C30CBB16F01}"/>
              </a:ext>
            </a:extLst>
          </p:cNvPr>
          <p:cNvSpPr txBox="1"/>
          <p:nvPr/>
        </p:nvSpPr>
        <p:spPr>
          <a:xfrm>
            <a:off x="1006401" y="4651261"/>
            <a:ext cx="4861041" cy="188640"/>
          </a:xfrm>
          <a:prstGeom prst="rect">
            <a:avLst/>
          </a:prstGeom>
          <a:noFill/>
        </p:spPr>
        <p:txBody>
          <a:bodyPr wrap="square" lIns="0" tIns="0" rIns="0" bIns="0" rtlCol="0">
            <a:spAutoFit/>
          </a:bodyPr>
          <a:lstStyle/>
          <a:p>
            <a:pPr algn="ctr" fontAlgn="base">
              <a:lnSpc>
                <a:spcPct val="90000"/>
              </a:lnSpc>
              <a:spcBef>
                <a:spcPct val="0"/>
              </a:spcBef>
              <a:spcAft>
                <a:spcPts val="588"/>
              </a:spcAft>
              <a:defRPr/>
            </a:pPr>
            <a:r>
              <a:rPr lang="en-US" sz="1372"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Source: VMware VMs and physical servers</a:t>
            </a:r>
          </a:p>
        </p:txBody>
      </p:sp>
      <p:sp>
        <p:nvSpPr>
          <p:cNvPr id="114" name="TextBox 179">
            <a:extLst>
              <a:ext uri="{FF2B5EF4-FFF2-40B4-BE49-F238E27FC236}">
                <a16:creationId xmlns:a16="http://schemas.microsoft.com/office/drawing/2014/main" id="{7CC3275E-0DB8-4C28-AFBD-56E2E077F50D}"/>
              </a:ext>
            </a:extLst>
          </p:cNvPr>
          <p:cNvSpPr txBox="1"/>
          <p:nvPr/>
        </p:nvSpPr>
        <p:spPr>
          <a:xfrm>
            <a:off x="8960486" y="3889159"/>
            <a:ext cx="1877049" cy="506604"/>
          </a:xfrm>
          <a:prstGeom prst="rect">
            <a:avLst/>
          </a:prstGeom>
          <a:noFill/>
          <a:ln>
            <a:noFill/>
          </a:ln>
        </p:spPr>
        <p:txBody>
          <a:bodyPr wrap="none" lIns="179136" tIns="143309" rIns="179136" bIns="143309" rtlCol="0">
            <a:spAutoFit/>
          </a:bodyPr>
          <a:lstStyle/>
          <a:p>
            <a:pPr algn="ctr" defTabSz="895326" fontAlgn="base">
              <a:lnSpc>
                <a:spcPct val="90000"/>
              </a:lnSpc>
              <a:spcAft>
                <a:spcPct val="0"/>
              </a:spcAft>
              <a:buSzPct val="90000"/>
              <a:defRPr/>
            </a:pPr>
            <a:r>
              <a:rPr lang="en-US" sz="1568" b="1" dirty="0">
                <a:solidFill>
                  <a:schemeClr val="accent1"/>
                </a:solidFill>
                <a:latin typeface="Segoe UI" panose="020B0502040204020203" pitchFamily="34" charset="0"/>
                <a:ea typeface="Segoe UI" panose="020B0502040204020203" pitchFamily="34" charset="0"/>
                <a:cs typeface="Segoe UI" panose="020B0502040204020203" pitchFamily="34" charset="0"/>
              </a:rPr>
              <a:t>Microsoft Azure</a:t>
            </a:r>
          </a:p>
        </p:txBody>
      </p:sp>
      <p:sp>
        <p:nvSpPr>
          <p:cNvPr id="116" name="TextBox 115">
            <a:extLst>
              <a:ext uri="{FF2B5EF4-FFF2-40B4-BE49-F238E27FC236}">
                <a16:creationId xmlns:a16="http://schemas.microsoft.com/office/drawing/2014/main" id="{71C948C9-6298-4BF3-B465-73CB71BE75A8}"/>
              </a:ext>
            </a:extLst>
          </p:cNvPr>
          <p:cNvSpPr txBox="1"/>
          <p:nvPr/>
        </p:nvSpPr>
        <p:spPr>
          <a:xfrm>
            <a:off x="5165841" y="3516921"/>
            <a:ext cx="514991" cy="285057"/>
          </a:xfrm>
          <a:prstGeom prst="rect">
            <a:avLst/>
          </a:prstGeom>
          <a:noFill/>
        </p:spPr>
        <p:txBody>
          <a:bodyPr wrap="square" lIns="0" tIns="0" rIns="0" bIns="0" rtlCol="0">
            <a:spAutoFit/>
          </a:bodyPr>
          <a:lstStyle/>
          <a:p>
            <a:pPr fontAlgn="base">
              <a:lnSpc>
                <a:spcPct val="90000"/>
              </a:lnSpc>
              <a:spcBef>
                <a:spcPct val="0"/>
              </a:spcBef>
              <a:spcAft>
                <a:spcPct val="0"/>
              </a:spcAft>
              <a:defRPr/>
            </a:pPr>
            <a:r>
              <a:rPr lang="en-US" sz="1029" b="1" dirty="0">
                <a:solidFill>
                  <a:schemeClr val="tx2"/>
                </a:solidFill>
                <a:latin typeface="Segoe UI" panose="020B0502040204020203" pitchFamily="34" charset="0"/>
                <a:ea typeface="Segoe UI" panose="020B0502040204020203" pitchFamily="34" charset="0"/>
                <a:cs typeface="Segoe UI" panose="020B0502040204020203" pitchFamily="34" charset="0"/>
              </a:rPr>
              <a:t>Process</a:t>
            </a:r>
            <a:br>
              <a:rPr lang="en-US" sz="1029" b="1" dirty="0">
                <a:solidFill>
                  <a:schemeClr val="tx2"/>
                </a:solidFill>
                <a:latin typeface="Segoe UI" panose="020B0502040204020203" pitchFamily="34" charset="0"/>
                <a:ea typeface="Segoe UI" panose="020B0502040204020203" pitchFamily="34" charset="0"/>
                <a:cs typeface="Segoe UI" panose="020B0502040204020203" pitchFamily="34" charset="0"/>
              </a:rPr>
            </a:br>
            <a:r>
              <a:rPr lang="en-US" sz="1029" b="1" dirty="0">
                <a:solidFill>
                  <a:schemeClr val="tx2"/>
                </a:solidFill>
                <a:latin typeface="Segoe UI" panose="020B0502040204020203" pitchFamily="34" charset="0"/>
                <a:ea typeface="Segoe UI" panose="020B0502040204020203" pitchFamily="34" charset="0"/>
                <a:cs typeface="Segoe UI" panose="020B0502040204020203" pitchFamily="34" charset="0"/>
              </a:rPr>
              <a:t>server</a:t>
            </a:r>
          </a:p>
        </p:txBody>
      </p:sp>
      <p:sp>
        <p:nvSpPr>
          <p:cNvPr id="117" name="TextBox 116">
            <a:extLst>
              <a:ext uri="{FF2B5EF4-FFF2-40B4-BE49-F238E27FC236}">
                <a16:creationId xmlns:a16="http://schemas.microsoft.com/office/drawing/2014/main" id="{78A38C27-24D3-4D43-876A-2C018A988E8D}"/>
              </a:ext>
            </a:extLst>
          </p:cNvPr>
          <p:cNvSpPr txBox="1"/>
          <p:nvPr/>
        </p:nvSpPr>
        <p:spPr>
          <a:xfrm>
            <a:off x="5161987" y="3114689"/>
            <a:ext cx="442416" cy="285057"/>
          </a:xfrm>
          <a:prstGeom prst="rect">
            <a:avLst/>
          </a:prstGeom>
          <a:noFill/>
        </p:spPr>
        <p:txBody>
          <a:bodyPr wrap="square" lIns="0" tIns="0" rIns="0" bIns="0" rtlCol="0">
            <a:spAutoFit/>
          </a:bodyPr>
          <a:lstStyle/>
          <a:p>
            <a:pPr fontAlgn="base">
              <a:lnSpc>
                <a:spcPct val="90000"/>
              </a:lnSpc>
              <a:spcBef>
                <a:spcPct val="0"/>
              </a:spcBef>
              <a:spcAft>
                <a:spcPct val="0"/>
              </a:spcAft>
              <a:defRPr/>
            </a:pPr>
            <a:r>
              <a:rPr lang="en-US" sz="1029" b="1" dirty="0">
                <a:solidFill>
                  <a:schemeClr val="accent1"/>
                </a:solidFill>
                <a:latin typeface="Segoe UI" panose="020B0502040204020203" pitchFamily="34" charset="0"/>
                <a:ea typeface="Segoe UI" panose="020B0502040204020203" pitchFamily="34" charset="0"/>
                <a:cs typeface="Segoe UI" panose="020B0502040204020203" pitchFamily="34" charset="0"/>
              </a:rPr>
              <a:t>Config</a:t>
            </a:r>
            <a:br>
              <a:rPr lang="en-US" sz="1029" b="1" dirty="0">
                <a:solidFill>
                  <a:schemeClr val="accent1"/>
                </a:solidFill>
                <a:latin typeface="Segoe UI" panose="020B0502040204020203" pitchFamily="34" charset="0"/>
                <a:ea typeface="Segoe UI" panose="020B0502040204020203" pitchFamily="34" charset="0"/>
                <a:cs typeface="Segoe UI" panose="020B0502040204020203" pitchFamily="34" charset="0"/>
              </a:rPr>
            </a:br>
            <a:r>
              <a:rPr lang="en-US" sz="1029" b="1" dirty="0">
                <a:solidFill>
                  <a:schemeClr val="accent1"/>
                </a:solidFill>
                <a:latin typeface="Segoe UI" panose="020B0502040204020203" pitchFamily="34" charset="0"/>
                <a:ea typeface="Segoe UI" panose="020B0502040204020203" pitchFamily="34" charset="0"/>
                <a:cs typeface="Segoe UI" panose="020B0502040204020203" pitchFamily="34" charset="0"/>
              </a:rPr>
              <a:t>server</a:t>
            </a:r>
          </a:p>
        </p:txBody>
      </p:sp>
      <p:sp>
        <p:nvSpPr>
          <p:cNvPr id="130" name="TextBox 129">
            <a:extLst>
              <a:ext uri="{FF2B5EF4-FFF2-40B4-BE49-F238E27FC236}">
                <a16:creationId xmlns:a16="http://schemas.microsoft.com/office/drawing/2014/main" id="{1DF14D0D-0D0B-458B-996A-86EE13B1AD56}"/>
              </a:ext>
            </a:extLst>
          </p:cNvPr>
          <p:cNvSpPr txBox="1"/>
          <p:nvPr/>
        </p:nvSpPr>
        <p:spPr>
          <a:xfrm>
            <a:off x="6203121" y="3951262"/>
            <a:ext cx="2464526" cy="142528"/>
          </a:xfrm>
          <a:prstGeom prst="rect">
            <a:avLst/>
          </a:prstGeom>
          <a:noFill/>
        </p:spPr>
        <p:txBody>
          <a:bodyPr wrap="square" lIns="0" tIns="0" rIns="0" bIns="0" rtlCol="0">
            <a:noAutofit/>
          </a:bodyPr>
          <a:lstStyle/>
          <a:p>
            <a:pPr algn="ctr" fontAlgn="base">
              <a:lnSpc>
                <a:spcPct val="90000"/>
              </a:lnSpc>
              <a:spcBef>
                <a:spcPct val="0"/>
              </a:spcBef>
              <a:spcAft>
                <a:spcPct val="0"/>
              </a:spcAft>
              <a:defRPr/>
            </a:pPr>
            <a:r>
              <a:rPr lang="en-US" sz="1029" b="1" dirty="0">
                <a:solidFill>
                  <a:schemeClr val="accent1"/>
                </a:solidFill>
                <a:latin typeface="Segoe UI" panose="020B0502040204020203" pitchFamily="34" charset="0"/>
                <a:ea typeface="Segoe UI" panose="020B0502040204020203" pitchFamily="34" charset="0"/>
                <a:cs typeface="Segoe UI" panose="020B0502040204020203" pitchFamily="34" charset="0"/>
              </a:rPr>
              <a:t>Data channel</a:t>
            </a:r>
          </a:p>
        </p:txBody>
      </p:sp>
      <p:sp>
        <p:nvSpPr>
          <p:cNvPr id="133" name="TextBox 132">
            <a:extLst>
              <a:ext uri="{FF2B5EF4-FFF2-40B4-BE49-F238E27FC236}">
                <a16:creationId xmlns:a16="http://schemas.microsoft.com/office/drawing/2014/main" id="{7619E431-9ADA-47AE-A3E4-C915F5E32FA3}"/>
              </a:ext>
            </a:extLst>
          </p:cNvPr>
          <p:cNvSpPr txBox="1"/>
          <p:nvPr/>
        </p:nvSpPr>
        <p:spPr>
          <a:xfrm>
            <a:off x="6217346" y="3547409"/>
            <a:ext cx="893243" cy="113930"/>
          </a:xfrm>
          <a:prstGeom prst="rect">
            <a:avLst/>
          </a:prstGeom>
          <a:noFill/>
        </p:spPr>
        <p:txBody>
          <a:bodyPr wrap="square" lIns="0" tIns="0" rIns="0" bIns="0" rtlCol="0">
            <a:noAutofit/>
          </a:bodyPr>
          <a:lstStyle/>
          <a:p>
            <a:pPr fontAlgn="base">
              <a:lnSpc>
                <a:spcPct val="90000"/>
              </a:lnSpc>
              <a:spcBef>
                <a:spcPct val="0"/>
              </a:spcBef>
              <a:spcAft>
                <a:spcPct val="0"/>
              </a:spcAft>
              <a:defRPr/>
            </a:pPr>
            <a:r>
              <a:rPr lang="en-US" sz="1029" b="1" dirty="0">
                <a:solidFill>
                  <a:schemeClr val="accent1"/>
                </a:solidFill>
                <a:latin typeface="Segoe UI" panose="020B0502040204020203" pitchFamily="34" charset="0"/>
                <a:ea typeface="Segoe UI" panose="020B0502040204020203" pitchFamily="34" charset="0"/>
                <a:cs typeface="Segoe UI" panose="020B0502040204020203" pitchFamily="34" charset="0"/>
              </a:rPr>
              <a:t>443 (HTTPS)</a:t>
            </a:r>
          </a:p>
        </p:txBody>
      </p:sp>
      <p:sp>
        <p:nvSpPr>
          <p:cNvPr id="140" name="TextBox 139">
            <a:extLst>
              <a:ext uri="{FF2B5EF4-FFF2-40B4-BE49-F238E27FC236}">
                <a16:creationId xmlns:a16="http://schemas.microsoft.com/office/drawing/2014/main" id="{958AB9FC-CCAB-4008-826B-2287B01FF8B3}"/>
              </a:ext>
            </a:extLst>
          </p:cNvPr>
          <p:cNvSpPr txBox="1"/>
          <p:nvPr/>
        </p:nvSpPr>
        <p:spPr>
          <a:xfrm>
            <a:off x="2514143" y="3092323"/>
            <a:ext cx="880292" cy="112792"/>
          </a:xfrm>
          <a:prstGeom prst="rect">
            <a:avLst/>
          </a:prstGeom>
          <a:noFill/>
        </p:spPr>
        <p:txBody>
          <a:bodyPr wrap="square" lIns="0" tIns="0" rIns="0" bIns="0" rtlCol="0">
            <a:noAutofit/>
          </a:bodyPr>
          <a:lstStyle/>
          <a:p>
            <a:pPr fontAlgn="base">
              <a:lnSpc>
                <a:spcPct val="90000"/>
              </a:lnSpc>
              <a:spcBef>
                <a:spcPct val="0"/>
              </a:spcBef>
              <a:spcAft>
                <a:spcPct val="0"/>
              </a:spcAft>
              <a:defRPr/>
            </a:pPr>
            <a:r>
              <a:rPr lang="en-US" sz="1029" b="1"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443 (HTTPS)</a:t>
            </a:r>
          </a:p>
        </p:txBody>
      </p:sp>
      <p:sp>
        <p:nvSpPr>
          <p:cNvPr id="138" name="TextBox 137">
            <a:extLst>
              <a:ext uri="{FF2B5EF4-FFF2-40B4-BE49-F238E27FC236}">
                <a16:creationId xmlns:a16="http://schemas.microsoft.com/office/drawing/2014/main" id="{5436B6A2-C255-4008-AC00-3B606D36B409}"/>
              </a:ext>
            </a:extLst>
          </p:cNvPr>
          <p:cNvSpPr txBox="1"/>
          <p:nvPr/>
        </p:nvSpPr>
        <p:spPr>
          <a:xfrm>
            <a:off x="3176160" y="3666155"/>
            <a:ext cx="888217" cy="152462"/>
          </a:xfrm>
          <a:prstGeom prst="rect">
            <a:avLst/>
          </a:prstGeom>
          <a:noFill/>
        </p:spPr>
        <p:txBody>
          <a:bodyPr wrap="square" lIns="0" tIns="0" rIns="0" bIns="0" rtlCol="0">
            <a:noAutofit/>
          </a:bodyPr>
          <a:lstStyle/>
          <a:p>
            <a:pPr fontAlgn="base">
              <a:lnSpc>
                <a:spcPct val="90000"/>
              </a:lnSpc>
              <a:spcBef>
                <a:spcPct val="0"/>
              </a:spcBef>
              <a:spcAft>
                <a:spcPct val="0"/>
              </a:spcAft>
              <a:defRPr/>
            </a:pPr>
            <a:r>
              <a:rPr lang="en-US" sz="1029" b="1"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9443 (HTTPS)</a:t>
            </a:r>
          </a:p>
        </p:txBody>
      </p:sp>
      <p:sp>
        <p:nvSpPr>
          <p:cNvPr id="142" name="Title 1">
            <a:extLst>
              <a:ext uri="{FF2B5EF4-FFF2-40B4-BE49-F238E27FC236}">
                <a16:creationId xmlns:a16="http://schemas.microsoft.com/office/drawing/2014/main" id="{D34478AD-5E54-4924-A0F2-F444B66E2832}"/>
              </a:ext>
            </a:extLst>
          </p:cNvPr>
          <p:cNvSpPr>
            <a:spLocks noGrp="1"/>
          </p:cNvSpPr>
          <p:nvPr>
            <p:ph type="title"/>
          </p:nvPr>
        </p:nvSpPr>
        <p:spPr/>
        <p:txBody>
          <a:bodyPr/>
          <a:lstStyle/>
          <a:p>
            <a:r>
              <a:rPr lang="en-US" dirty="0"/>
              <a:t>Replication for VMware</a:t>
            </a:r>
          </a:p>
        </p:txBody>
      </p:sp>
      <p:pic>
        <p:nvPicPr>
          <p:cNvPr id="42" name="Picture 41">
            <a:extLst>
              <a:ext uri="{FF2B5EF4-FFF2-40B4-BE49-F238E27FC236}">
                <a16:creationId xmlns:a16="http://schemas.microsoft.com/office/drawing/2014/main" id="{52C66658-0DA3-423B-98F5-64BE3C019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180" y="2320655"/>
            <a:ext cx="653896" cy="673032"/>
          </a:xfrm>
          <a:prstGeom prst="rect">
            <a:avLst/>
          </a:prstGeom>
        </p:spPr>
      </p:pic>
      <p:sp>
        <p:nvSpPr>
          <p:cNvPr id="43" name="TextBox 42">
            <a:extLst>
              <a:ext uri="{FF2B5EF4-FFF2-40B4-BE49-F238E27FC236}">
                <a16:creationId xmlns:a16="http://schemas.microsoft.com/office/drawing/2014/main" id="{C103CB99-63AF-4880-B726-618F6805D8E3}"/>
              </a:ext>
            </a:extLst>
          </p:cNvPr>
          <p:cNvSpPr txBox="1"/>
          <p:nvPr/>
        </p:nvSpPr>
        <p:spPr>
          <a:xfrm>
            <a:off x="6344758" y="3018829"/>
            <a:ext cx="2286797" cy="276470"/>
          </a:xfrm>
          <a:prstGeom prst="rect">
            <a:avLst/>
          </a:prstGeom>
          <a:solidFill>
            <a:srgbClr val="F2F2F2"/>
          </a:solidFill>
        </p:spPr>
        <p:txBody>
          <a:bodyPr wrap="square" lIns="0" tIns="0" rIns="0" bIns="0" rtlCol="0">
            <a:noAutofit/>
          </a:bodyPr>
          <a:lstStyle/>
          <a:p>
            <a:pPr algn="ctr" defTabSz="895326" fontAlgn="base">
              <a:spcAft>
                <a:spcPct val="0"/>
              </a:spcAft>
              <a:buSzPct val="90000"/>
              <a:defRPr/>
            </a:pPr>
            <a:r>
              <a:rPr lang="en-US" sz="1568" b="1" dirty="0">
                <a:solidFill>
                  <a:schemeClr val="accent1"/>
                </a:solidFill>
                <a:latin typeface="Segoe UI" panose="020B0502040204020203" pitchFamily="34" charset="0"/>
                <a:ea typeface="Segoe UI" panose="020B0502040204020203" pitchFamily="34" charset="0"/>
                <a:cs typeface="Segoe UI" panose="020B0502040204020203" pitchFamily="34" charset="0"/>
              </a:rPr>
              <a:t> Azure Site Recovery</a:t>
            </a:r>
          </a:p>
        </p:txBody>
      </p:sp>
      <p:grpSp>
        <p:nvGrpSpPr>
          <p:cNvPr id="89" name="Group 88">
            <a:extLst>
              <a:ext uri="{FF2B5EF4-FFF2-40B4-BE49-F238E27FC236}">
                <a16:creationId xmlns:a16="http://schemas.microsoft.com/office/drawing/2014/main" id="{F5A668E4-4FF1-4B88-A0E2-BB29CA10DF6D}"/>
              </a:ext>
            </a:extLst>
          </p:cNvPr>
          <p:cNvGrpSpPr/>
          <p:nvPr/>
        </p:nvGrpSpPr>
        <p:grpSpPr>
          <a:xfrm>
            <a:off x="9083700" y="2627788"/>
            <a:ext cx="1724273" cy="1187053"/>
            <a:chOff x="2298497" y="3625246"/>
            <a:chExt cx="888789" cy="611875"/>
          </a:xfrm>
          <a:solidFill>
            <a:schemeClr val="accent1"/>
          </a:solidFill>
        </p:grpSpPr>
        <p:sp>
          <p:nvSpPr>
            <p:cNvPr id="90" name="Freeform 23">
              <a:extLst>
                <a:ext uri="{FF2B5EF4-FFF2-40B4-BE49-F238E27FC236}">
                  <a16:creationId xmlns:a16="http://schemas.microsoft.com/office/drawing/2014/main" id="{20542E07-B2D7-4CF7-AC81-6FBDB92DE7F4}"/>
                </a:ext>
              </a:extLst>
            </p:cNvPr>
            <p:cNvSpPr>
              <a:spLocks noEditPoints="1"/>
            </p:cNvSpPr>
            <p:nvPr/>
          </p:nvSpPr>
          <p:spPr bwMode="auto">
            <a:xfrm>
              <a:off x="2298497" y="3625246"/>
              <a:ext cx="888789" cy="611875"/>
            </a:xfrm>
            <a:custGeom>
              <a:avLst/>
              <a:gdLst>
                <a:gd name="T0" fmla="*/ 526 w 700"/>
                <a:gd name="T1" fmla="*/ 108 h 480"/>
                <a:gd name="T2" fmla="*/ 350 w 700"/>
                <a:gd name="T3" fmla="*/ 0 h 480"/>
                <a:gd name="T4" fmla="*/ 153 w 700"/>
                <a:gd name="T5" fmla="*/ 172 h 480"/>
                <a:gd name="T6" fmla="*/ 0 w 700"/>
                <a:gd name="T7" fmla="*/ 326 h 480"/>
                <a:gd name="T8" fmla="*/ 154 w 700"/>
                <a:gd name="T9" fmla="*/ 480 h 480"/>
                <a:gd name="T10" fmla="*/ 408 w 700"/>
                <a:gd name="T11" fmla="*/ 480 h 480"/>
                <a:gd name="T12" fmla="*/ 427 w 700"/>
                <a:gd name="T13" fmla="*/ 480 h 480"/>
                <a:gd name="T14" fmla="*/ 514 w 700"/>
                <a:gd name="T15" fmla="*/ 480 h 480"/>
                <a:gd name="T16" fmla="*/ 700 w 700"/>
                <a:gd name="T17" fmla="*/ 294 h 480"/>
                <a:gd name="T18" fmla="*/ 526 w 700"/>
                <a:gd name="T19" fmla="*/ 108 h 480"/>
                <a:gd name="T20" fmla="*/ 514 w 700"/>
                <a:gd name="T21" fmla="*/ 436 h 480"/>
                <a:gd name="T22" fmla="*/ 427 w 700"/>
                <a:gd name="T23" fmla="*/ 436 h 480"/>
                <a:gd name="T24" fmla="*/ 154 w 700"/>
                <a:gd name="T25" fmla="*/ 436 h 480"/>
                <a:gd name="T26" fmla="*/ 44 w 700"/>
                <a:gd name="T27" fmla="*/ 326 h 480"/>
                <a:gd name="T28" fmla="*/ 154 w 700"/>
                <a:gd name="T29" fmla="*/ 216 h 480"/>
                <a:gd name="T30" fmla="*/ 196 w 700"/>
                <a:gd name="T31" fmla="*/ 216 h 480"/>
                <a:gd name="T32" fmla="*/ 196 w 700"/>
                <a:gd name="T33" fmla="*/ 194 h 480"/>
                <a:gd name="T34" fmla="*/ 350 w 700"/>
                <a:gd name="T35" fmla="*/ 44 h 480"/>
                <a:gd name="T36" fmla="*/ 491 w 700"/>
                <a:gd name="T37" fmla="*/ 137 h 480"/>
                <a:gd name="T38" fmla="*/ 497 w 700"/>
                <a:gd name="T39" fmla="*/ 152 h 480"/>
                <a:gd name="T40" fmla="*/ 514 w 700"/>
                <a:gd name="T41" fmla="*/ 152 h 480"/>
                <a:gd name="T42" fmla="*/ 656 w 700"/>
                <a:gd name="T43" fmla="*/ 294 h 480"/>
                <a:gd name="T44" fmla="*/ 514 w 700"/>
                <a:gd name="T45" fmla="*/ 43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0" h="480">
                  <a:moveTo>
                    <a:pt x="526" y="108"/>
                  </a:moveTo>
                  <a:cubicBezTo>
                    <a:pt x="493" y="42"/>
                    <a:pt x="425" y="0"/>
                    <a:pt x="350" y="0"/>
                  </a:cubicBezTo>
                  <a:cubicBezTo>
                    <a:pt x="246" y="0"/>
                    <a:pt x="164" y="74"/>
                    <a:pt x="153" y="172"/>
                  </a:cubicBezTo>
                  <a:cubicBezTo>
                    <a:pt x="68" y="172"/>
                    <a:pt x="0" y="241"/>
                    <a:pt x="0" y="326"/>
                  </a:cubicBezTo>
                  <a:cubicBezTo>
                    <a:pt x="0" y="411"/>
                    <a:pt x="69" y="480"/>
                    <a:pt x="154" y="480"/>
                  </a:cubicBezTo>
                  <a:cubicBezTo>
                    <a:pt x="408" y="480"/>
                    <a:pt x="408" y="480"/>
                    <a:pt x="408" y="480"/>
                  </a:cubicBezTo>
                  <a:cubicBezTo>
                    <a:pt x="427" y="480"/>
                    <a:pt x="427" y="480"/>
                    <a:pt x="427" y="480"/>
                  </a:cubicBezTo>
                  <a:cubicBezTo>
                    <a:pt x="514" y="480"/>
                    <a:pt x="514" y="480"/>
                    <a:pt x="514" y="480"/>
                  </a:cubicBezTo>
                  <a:cubicBezTo>
                    <a:pt x="616" y="480"/>
                    <a:pt x="700" y="397"/>
                    <a:pt x="700" y="294"/>
                  </a:cubicBezTo>
                  <a:cubicBezTo>
                    <a:pt x="700" y="196"/>
                    <a:pt x="623" y="115"/>
                    <a:pt x="526" y="108"/>
                  </a:cubicBezTo>
                  <a:close/>
                  <a:moveTo>
                    <a:pt x="514" y="436"/>
                  </a:moveTo>
                  <a:cubicBezTo>
                    <a:pt x="427" y="436"/>
                    <a:pt x="427" y="436"/>
                    <a:pt x="427" y="436"/>
                  </a:cubicBezTo>
                  <a:cubicBezTo>
                    <a:pt x="154" y="436"/>
                    <a:pt x="154" y="436"/>
                    <a:pt x="154" y="436"/>
                  </a:cubicBezTo>
                  <a:cubicBezTo>
                    <a:pt x="93" y="436"/>
                    <a:pt x="44" y="387"/>
                    <a:pt x="44" y="326"/>
                  </a:cubicBezTo>
                  <a:cubicBezTo>
                    <a:pt x="44" y="265"/>
                    <a:pt x="93" y="216"/>
                    <a:pt x="154" y="216"/>
                  </a:cubicBezTo>
                  <a:cubicBezTo>
                    <a:pt x="196" y="216"/>
                    <a:pt x="196" y="216"/>
                    <a:pt x="196" y="216"/>
                  </a:cubicBezTo>
                  <a:cubicBezTo>
                    <a:pt x="196" y="194"/>
                    <a:pt x="196" y="194"/>
                    <a:pt x="196" y="194"/>
                  </a:cubicBezTo>
                  <a:cubicBezTo>
                    <a:pt x="196" y="110"/>
                    <a:pt x="263" y="44"/>
                    <a:pt x="350" y="44"/>
                  </a:cubicBezTo>
                  <a:cubicBezTo>
                    <a:pt x="411" y="44"/>
                    <a:pt x="467" y="81"/>
                    <a:pt x="491" y="137"/>
                  </a:cubicBezTo>
                  <a:cubicBezTo>
                    <a:pt x="497" y="152"/>
                    <a:pt x="497" y="152"/>
                    <a:pt x="497" y="152"/>
                  </a:cubicBezTo>
                  <a:cubicBezTo>
                    <a:pt x="514" y="152"/>
                    <a:pt x="514" y="152"/>
                    <a:pt x="514" y="152"/>
                  </a:cubicBezTo>
                  <a:cubicBezTo>
                    <a:pt x="592" y="152"/>
                    <a:pt x="656" y="216"/>
                    <a:pt x="656" y="294"/>
                  </a:cubicBezTo>
                  <a:cubicBezTo>
                    <a:pt x="656" y="372"/>
                    <a:pt x="592" y="436"/>
                    <a:pt x="514" y="436"/>
                  </a:cubicBezTo>
                  <a:close/>
                </a:path>
              </a:pathLst>
            </a:custGeom>
            <a:grpFill/>
            <a:ln>
              <a:noFill/>
            </a:ln>
            <a:extLst/>
          </p:spPr>
          <p:txBody>
            <a:bodyPr vert="horz" wrap="square" lIns="89619" tIns="44810" rIns="89619" bIns="44810" numCol="1" anchor="t" anchorCtr="0" compatLnSpc="1">
              <a:prstTxWarp prst="textNoShape">
                <a:avLst/>
              </a:prstTxWarp>
            </a:bodyPr>
            <a:lstStyle/>
            <a:p>
              <a:pPr defTabSz="896203">
                <a:defRPr/>
              </a:pPr>
              <a:endParaRPr lang="en-US" kern="0">
                <a:solidFill>
                  <a:srgbClr val="505050"/>
                </a:solidFill>
              </a:endParaRPr>
            </a:p>
          </p:txBody>
        </p:sp>
        <p:sp>
          <p:nvSpPr>
            <p:cNvPr id="91" name="Freeform 10">
              <a:extLst>
                <a:ext uri="{FF2B5EF4-FFF2-40B4-BE49-F238E27FC236}">
                  <a16:creationId xmlns:a16="http://schemas.microsoft.com/office/drawing/2014/main" id="{70C28B21-F264-4271-8A94-0EBA1F2A4E04}"/>
                </a:ext>
              </a:extLst>
            </p:cNvPr>
            <p:cNvSpPr>
              <a:spLocks/>
            </p:cNvSpPr>
            <p:nvPr/>
          </p:nvSpPr>
          <p:spPr bwMode="auto">
            <a:xfrm>
              <a:off x="2659851" y="3840510"/>
              <a:ext cx="256471" cy="240907"/>
            </a:xfrm>
            <a:custGeom>
              <a:avLst/>
              <a:gdLst>
                <a:gd name="T0" fmla="*/ 0 w 379"/>
                <a:gd name="T1" fmla="*/ 356 h 356"/>
                <a:gd name="T2" fmla="*/ 379 w 379"/>
                <a:gd name="T3" fmla="*/ 356 h 356"/>
                <a:gd name="T4" fmla="*/ 176 w 379"/>
                <a:gd name="T5" fmla="*/ 0 h 356"/>
                <a:gd name="T6" fmla="*/ 113 w 379"/>
                <a:gd name="T7" fmla="*/ 173 h 356"/>
                <a:gd name="T8" fmla="*/ 232 w 379"/>
                <a:gd name="T9" fmla="*/ 315 h 356"/>
                <a:gd name="T10" fmla="*/ 0 w 379"/>
                <a:gd name="T11" fmla="*/ 356 h 356"/>
              </a:gdLst>
              <a:ahLst/>
              <a:cxnLst>
                <a:cxn ang="0">
                  <a:pos x="T0" y="T1"/>
                </a:cxn>
                <a:cxn ang="0">
                  <a:pos x="T2" y="T3"/>
                </a:cxn>
                <a:cxn ang="0">
                  <a:pos x="T4" y="T5"/>
                </a:cxn>
                <a:cxn ang="0">
                  <a:pos x="T6" y="T7"/>
                </a:cxn>
                <a:cxn ang="0">
                  <a:pos x="T8" y="T9"/>
                </a:cxn>
                <a:cxn ang="0">
                  <a:pos x="T10" y="T11"/>
                </a:cxn>
              </a:cxnLst>
              <a:rect l="0" t="0" r="r" b="b"/>
              <a:pathLst>
                <a:path w="379" h="356">
                  <a:moveTo>
                    <a:pt x="0" y="356"/>
                  </a:moveTo>
                  <a:lnTo>
                    <a:pt x="379" y="356"/>
                  </a:lnTo>
                  <a:lnTo>
                    <a:pt x="176" y="0"/>
                  </a:lnTo>
                  <a:lnTo>
                    <a:pt x="113" y="173"/>
                  </a:lnTo>
                  <a:lnTo>
                    <a:pt x="232" y="315"/>
                  </a:lnTo>
                  <a:lnTo>
                    <a:pt x="0" y="356"/>
                  </a:lnTo>
                  <a:close/>
                </a:path>
              </a:pathLst>
            </a:custGeom>
            <a:grpFill/>
            <a:ln>
              <a:noFill/>
            </a:ln>
          </p:spPr>
          <p:txBody>
            <a:bodyPr vert="horz" wrap="square" lIns="89619" tIns="44810" rIns="89619" bIns="44810" numCol="1" anchor="t" anchorCtr="0" compatLnSpc="1">
              <a:prstTxWarp prst="textNoShape">
                <a:avLst/>
              </a:prstTxWarp>
            </a:bodyPr>
            <a:lstStyle/>
            <a:p>
              <a:endParaRPr lang="en-US" sz="1729"/>
            </a:p>
          </p:txBody>
        </p:sp>
        <p:sp>
          <p:nvSpPr>
            <p:cNvPr id="92" name="Freeform 11">
              <a:extLst>
                <a:ext uri="{FF2B5EF4-FFF2-40B4-BE49-F238E27FC236}">
                  <a16:creationId xmlns:a16="http://schemas.microsoft.com/office/drawing/2014/main" id="{514978A3-6202-43AE-B185-36DD16E6D299}"/>
                </a:ext>
              </a:extLst>
            </p:cNvPr>
            <p:cNvSpPr>
              <a:spLocks/>
            </p:cNvSpPr>
            <p:nvPr/>
          </p:nvSpPr>
          <p:spPr bwMode="auto">
            <a:xfrm>
              <a:off x="2584736" y="3822916"/>
              <a:ext cx="182711" cy="230757"/>
            </a:xfrm>
            <a:custGeom>
              <a:avLst/>
              <a:gdLst>
                <a:gd name="T0" fmla="*/ 270 w 270"/>
                <a:gd name="T1" fmla="*/ 0 h 341"/>
                <a:gd name="T2" fmla="*/ 125 w 270"/>
                <a:gd name="T3" fmla="*/ 123 h 341"/>
                <a:gd name="T4" fmla="*/ 0 w 270"/>
                <a:gd name="T5" fmla="*/ 339 h 341"/>
                <a:gd name="T6" fmla="*/ 113 w 270"/>
                <a:gd name="T7" fmla="*/ 339 h 341"/>
                <a:gd name="T8" fmla="*/ 113 w 270"/>
                <a:gd name="T9" fmla="*/ 341 h 341"/>
                <a:gd name="T10" fmla="*/ 270 w 270"/>
                <a:gd name="T11" fmla="*/ 0 h 341"/>
              </a:gdLst>
              <a:ahLst/>
              <a:cxnLst>
                <a:cxn ang="0">
                  <a:pos x="T0" y="T1"/>
                </a:cxn>
                <a:cxn ang="0">
                  <a:pos x="T2" y="T3"/>
                </a:cxn>
                <a:cxn ang="0">
                  <a:pos x="T4" y="T5"/>
                </a:cxn>
                <a:cxn ang="0">
                  <a:pos x="T6" y="T7"/>
                </a:cxn>
                <a:cxn ang="0">
                  <a:pos x="T8" y="T9"/>
                </a:cxn>
                <a:cxn ang="0">
                  <a:pos x="T10" y="T11"/>
                </a:cxn>
              </a:cxnLst>
              <a:rect l="0" t="0" r="r" b="b"/>
              <a:pathLst>
                <a:path w="270" h="341">
                  <a:moveTo>
                    <a:pt x="270" y="0"/>
                  </a:moveTo>
                  <a:lnTo>
                    <a:pt x="125" y="123"/>
                  </a:lnTo>
                  <a:lnTo>
                    <a:pt x="0" y="339"/>
                  </a:lnTo>
                  <a:lnTo>
                    <a:pt x="113" y="339"/>
                  </a:lnTo>
                  <a:lnTo>
                    <a:pt x="113" y="341"/>
                  </a:lnTo>
                  <a:lnTo>
                    <a:pt x="270" y="0"/>
                  </a:lnTo>
                  <a:close/>
                </a:path>
              </a:pathLst>
            </a:custGeom>
            <a:grpFill/>
            <a:ln>
              <a:noFill/>
            </a:ln>
          </p:spPr>
          <p:txBody>
            <a:bodyPr vert="horz" wrap="square" lIns="89619" tIns="44810" rIns="89619" bIns="44810" numCol="1" anchor="t" anchorCtr="0" compatLnSpc="1">
              <a:prstTxWarp prst="textNoShape">
                <a:avLst/>
              </a:prstTxWarp>
            </a:bodyPr>
            <a:lstStyle/>
            <a:p>
              <a:endParaRPr lang="en-US" sz="1729"/>
            </a:p>
          </p:txBody>
        </p:sp>
      </p:grpSp>
      <p:sp>
        <p:nvSpPr>
          <p:cNvPr id="8" name="Rectangle 7">
            <a:extLst>
              <a:ext uri="{FF2B5EF4-FFF2-40B4-BE49-F238E27FC236}">
                <a16:creationId xmlns:a16="http://schemas.microsoft.com/office/drawing/2014/main" id="{FEE9577D-41FD-4922-A276-BBD0A884F750}"/>
              </a:ext>
            </a:extLst>
          </p:cNvPr>
          <p:cNvSpPr/>
          <p:nvPr/>
        </p:nvSpPr>
        <p:spPr>
          <a:xfrm>
            <a:off x="6183291" y="4609553"/>
            <a:ext cx="4126227" cy="280532"/>
          </a:xfrm>
          <a:prstGeom prst="rect">
            <a:avLst/>
          </a:prstGeom>
        </p:spPr>
        <p:txBody>
          <a:bodyPr wrap="none">
            <a:spAutoFit/>
          </a:bodyPr>
          <a:lstStyle/>
          <a:p>
            <a:pPr algn="ctr" fontAlgn="base">
              <a:lnSpc>
                <a:spcPct val="90000"/>
              </a:lnSpc>
              <a:spcBef>
                <a:spcPct val="0"/>
              </a:spcBef>
              <a:spcAft>
                <a:spcPts val="588"/>
              </a:spcAft>
              <a:defRPr/>
            </a:pPr>
            <a:r>
              <a:rPr lang="en-US" sz="1372"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Public internet or ExpressRoute with public peering</a:t>
            </a:r>
          </a:p>
        </p:txBody>
      </p:sp>
      <p:cxnSp>
        <p:nvCxnSpPr>
          <p:cNvPr id="122" name="Straight Arrow Connector 121">
            <a:extLst>
              <a:ext uri="{FF2B5EF4-FFF2-40B4-BE49-F238E27FC236}">
                <a16:creationId xmlns:a16="http://schemas.microsoft.com/office/drawing/2014/main" id="{A5EAD7A4-D992-4B1B-B86F-DFC962ECCDCD}"/>
              </a:ext>
            </a:extLst>
          </p:cNvPr>
          <p:cNvCxnSpPr>
            <a:cxnSpLocks/>
          </p:cNvCxnSpPr>
          <p:nvPr/>
        </p:nvCxnSpPr>
        <p:spPr>
          <a:xfrm>
            <a:off x="6276497" y="3833886"/>
            <a:ext cx="2317775" cy="0"/>
          </a:xfrm>
          <a:prstGeom prst="straightConnector1">
            <a:avLst/>
          </a:prstGeom>
          <a:ln w="22225"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0C63170-2AC6-47F3-AAAA-D34346E3D740}"/>
              </a:ext>
            </a:extLst>
          </p:cNvPr>
          <p:cNvCxnSpPr>
            <a:cxnSpLocks/>
          </p:cNvCxnSpPr>
          <p:nvPr/>
        </p:nvCxnSpPr>
        <p:spPr>
          <a:xfrm>
            <a:off x="2514143" y="3290841"/>
            <a:ext cx="1851166" cy="0"/>
          </a:xfrm>
          <a:prstGeom prst="straightConnector1">
            <a:avLst/>
          </a:prstGeom>
          <a:ln w="22225"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DA74213-E5D6-47BA-AAF5-6422570C1C1F}"/>
              </a:ext>
            </a:extLst>
          </p:cNvPr>
          <p:cNvCxnSpPr>
            <a:cxnSpLocks/>
          </p:cNvCxnSpPr>
          <p:nvPr/>
        </p:nvCxnSpPr>
        <p:spPr>
          <a:xfrm>
            <a:off x="3184591" y="3852859"/>
            <a:ext cx="1180719" cy="0"/>
          </a:xfrm>
          <a:prstGeom prst="straightConnector1">
            <a:avLst/>
          </a:prstGeom>
          <a:ln w="22225" cap="rnd">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ADBEBE3-8750-4242-8278-0EE10F7A1DB6}"/>
              </a:ext>
            </a:extLst>
          </p:cNvPr>
          <p:cNvGrpSpPr/>
          <p:nvPr/>
        </p:nvGrpSpPr>
        <p:grpSpPr>
          <a:xfrm>
            <a:off x="4428597" y="3035324"/>
            <a:ext cx="683538" cy="886344"/>
            <a:chOff x="5940845" y="3137567"/>
            <a:chExt cx="554784" cy="719389"/>
          </a:xfrm>
        </p:grpSpPr>
        <p:pic>
          <p:nvPicPr>
            <p:cNvPr id="15" name="Picture 14">
              <a:extLst>
                <a:ext uri="{FF2B5EF4-FFF2-40B4-BE49-F238E27FC236}">
                  <a16:creationId xmlns:a16="http://schemas.microsoft.com/office/drawing/2014/main" id="{5099CFCF-82BB-4E0C-8673-5BE753A4AA03}"/>
                </a:ext>
              </a:extLst>
            </p:cNvPr>
            <p:cNvPicPr>
              <a:picLocks noChangeAspect="1"/>
            </p:cNvPicPr>
            <p:nvPr/>
          </p:nvPicPr>
          <p:blipFill rotWithShape="1">
            <a:blip r:embed="rId4"/>
            <a:srcRect b="55503"/>
            <a:stretch/>
          </p:blipFill>
          <p:spPr>
            <a:xfrm>
              <a:off x="5940845" y="3137567"/>
              <a:ext cx="554784" cy="320104"/>
            </a:xfrm>
            <a:prstGeom prst="rect">
              <a:avLst/>
            </a:prstGeom>
          </p:spPr>
        </p:pic>
        <p:pic>
          <p:nvPicPr>
            <p:cNvPr id="163" name="Picture 162">
              <a:extLst>
                <a:ext uri="{FF2B5EF4-FFF2-40B4-BE49-F238E27FC236}">
                  <a16:creationId xmlns:a16="http://schemas.microsoft.com/office/drawing/2014/main" id="{3FF61B62-6146-40B0-BE6B-531929ECE328}"/>
                </a:ext>
              </a:extLst>
            </p:cNvPr>
            <p:cNvPicPr>
              <a:picLocks noChangeAspect="1"/>
            </p:cNvPicPr>
            <p:nvPr/>
          </p:nvPicPr>
          <p:blipFill rotWithShape="1">
            <a:blip r:embed="rId5"/>
            <a:srcRect t="45708"/>
            <a:stretch/>
          </p:blipFill>
          <p:spPr>
            <a:xfrm>
              <a:off x="5940845" y="3466387"/>
              <a:ext cx="554784" cy="390569"/>
            </a:xfrm>
            <a:prstGeom prst="rect">
              <a:avLst/>
            </a:prstGeom>
          </p:spPr>
        </p:pic>
      </p:grpSp>
      <p:grpSp>
        <p:nvGrpSpPr>
          <p:cNvPr id="26" name="Group 25">
            <a:extLst>
              <a:ext uri="{FF2B5EF4-FFF2-40B4-BE49-F238E27FC236}">
                <a16:creationId xmlns:a16="http://schemas.microsoft.com/office/drawing/2014/main" id="{11341B78-9010-4363-B779-36FCDC7F0ECA}"/>
              </a:ext>
            </a:extLst>
          </p:cNvPr>
          <p:cNvGrpSpPr/>
          <p:nvPr/>
        </p:nvGrpSpPr>
        <p:grpSpPr>
          <a:xfrm>
            <a:off x="1833468" y="3237816"/>
            <a:ext cx="620793" cy="687705"/>
            <a:chOff x="1577554" y="3295823"/>
            <a:chExt cx="633406" cy="701678"/>
          </a:xfrm>
        </p:grpSpPr>
        <p:sp>
          <p:nvSpPr>
            <p:cNvPr id="174" name="Freeform 9">
              <a:extLst>
                <a:ext uri="{FF2B5EF4-FFF2-40B4-BE49-F238E27FC236}">
                  <a16:creationId xmlns:a16="http://schemas.microsoft.com/office/drawing/2014/main" id="{04EC1BE9-7269-4E37-89E4-AEAC2742B18F}"/>
                </a:ext>
              </a:extLst>
            </p:cNvPr>
            <p:cNvSpPr>
              <a:spLocks noEditPoints="1"/>
            </p:cNvSpPr>
            <p:nvPr/>
          </p:nvSpPr>
          <p:spPr bwMode="auto">
            <a:xfrm>
              <a:off x="1577554" y="3441641"/>
              <a:ext cx="633406" cy="118407"/>
            </a:xfrm>
            <a:custGeom>
              <a:avLst/>
              <a:gdLst>
                <a:gd name="T0" fmla="*/ 159 w 164"/>
                <a:gd name="T1" fmla="*/ 0 h 28"/>
                <a:gd name="T2" fmla="*/ 5 w 164"/>
                <a:gd name="T3" fmla="*/ 0 h 28"/>
                <a:gd name="T4" fmla="*/ 0 w 164"/>
                <a:gd name="T5" fmla="*/ 5 h 28"/>
                <a:gd name="T6" fmla="*/ 0 w 164"/>
                <a:gd name="T7" fmla="*/ 24 h 28"/>
                <a:gd name="T8" fmla="*/ 5 w 164"/>
                <a:gd name="T9" fmla="*/ 28 h 28"/>
                <a:gd name="T10" fmla="*/ 159 w 164"/>
                <a:gd name="T11" fmla="*/ 28 h 28"/>
                <a:gd name="T12" fmla="*/ 164 w 164"/>
                <a:gd name="T13" fmla="*/ 24 h 28"/>
                <a:gd name="T14" fmla="*/ 164 w 164"/>
                <a:gd name="T15" fmla="*/ 5 h 28"/>
                <a:gd name="T16" fmla="*/ 159 w 164"/>
                <a:gd name="T17" fmla="*/ 0 h 28"/>
                <a:gd name="T18" fmla="*/ 20 w 164"/>
                <a:gd name="T19" fmla="*/ 22 h 28"/>
                <a:gd name="T20" fmla="*/ 12 w 164"/>
                <a:gd name="T21" fmla="*/ 15 h 28"/>
                <a:gd name="T22" fmla="*/ 20 w 164"/>
                <a:gd name="T23" fmla="*/ 7 h 28"/>
                <a:gd name="T24" fmla="*/ 27 w 164"/>
                <a:gd name="T25" fmla="*/ 15 h 28"/>
                <a:gd name="T26" fmla="*/ 20 w 164"/>
                <a:gd name="T2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8">
                  <a:moveTo>
                    <a:pt x="159" y="0"/>
                  </a:moveTo>
                  <a:cubicBezTo>
                    <a:pt x="5" y="0"/>
                    <a:pt x="5" y="0"/>
                    <a:pt x="5" y="0"/>
                  </a:cubicBezTo>
                  <a:cubicBezTo>
                    <a:pt x="3" y="0"/>
                    <a:pt x="0" y="2"/>
                    <a:pt x="0" y="5"/>
                  </a:cubicBezTo>
                  <a:cubicBezTo>
                    <a:pt x="0" y="24"/>
                    <a:pt x="0" y="24"/>
                    <a:pt x="0" y="24"/>
                  </a:cubicBezTo>
                  <a:cubicBezTo>
                    <a:pt x="0" y="26"/>
                    <a:pt x="3" y="28"/>
                    <a:pt x="5" y="28"/>
                  </a:cubicBezTo>
                  <a:cubicBezTo>
                    <a:pt x="159" y="28"/>
                    <a:pt x="159" y="28"/>
                    <a:pt x="159" y="28"/>
                  </a:cubicBezTo>
                  <a:cubicBezTo>
                    <a:pt x="162" y="28"/>
                    <a:pt x="164" y="26"/>
                    <a:pt x="164" y="24"/>
                  </a:cubicBezTo>
                  <a:cubicBezTo>
                    <a:pt x="164" y="5"/>
                    <a:pt x="164" y="5"/>
                    <a:pt x="164" y="5"/>
                  </a:cubicBezTo>
                  <a:cubicBezTo>
                    <a:pt x="164" y="2"/>
                    <a:pt x="162" y="0"/>
                    <a:pt x="159" y="0"/>
                  </a:cubicBezTo>
                  <a:close/>
                  <a:moveTo>
                    <a:pt x="20" y="22"/>
                  </a:moveTo>
                  <a:cubicBezTo>
                    <a:pt x="16" y="22"/>
                    <a:pt x="12" y="19"/>
                    <a:pt x="12" y="15"/>
                  </a:cubicBezTo>
                  <a:cubicBezTo>
                    <a:pt x="12" y="11"/>
                    <a:pt x="16" y="7"/>
                    <a:pt x="20" y="7"/>
                  </a:cubicBezTo>
                  <a:cubicBezTo>
                    <a:pt x="24" y="7"/>
                    <a:pt x="27" y="11"/>
                    <a:pt x="27" y="15"/>
                  </a:cubicBezTo>
                  <a:cubicBezTo>
                    <a:pt x="27" y="19"/>
                    <a:pt x="24" y="22"/>
                    <a:pt x="20" y="22"/>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29"/>
            </a:p>
          </p:txBody>
        </p:sp>
        <p:sp>
          <p:nvSpPr>
            <p:cNvPr id="175" name="Freeform 9">
              <a:extLst>
                <a:ext uri="{FF2B5EF4-FFF2-40B4-BE49-F238E27FC236}">
                  <a16:creationId xmlns:a16="http://schemas.microsoft.com/office/drawing/2014/main" id="{3741B4B5-8581-44BF-AFF9-9F0915466D54}"/>
                </a:ext>
              </a:extLst>
            </p:cNvPr>
            <p:cNvSpPr>
              <a:spLocks noEditPoints="1"/>
            </p:cNvSpPr>
            <p:nvPr/>
          </p:nvSpPr>
          <p:spPr bwMode="auto">
            <a:xfrm>
              <a:off x="1577554" y="3733277"/>
              <a:ext cx="633406" cy="118407"/>
            </a:xfrm>
            <a:custGeom>
              <a:avLst/>
              <a:gdLst>
                <a:gd name="T0" fmla="*/ 159 w 164"/>
                <a:gd name="T1" fmla="*/ 0 h 28"/>
                <a:gd name="T2" fmla="*/ 5 w 164"/>
                <a:gd name="T3" fmla="*/ 0 h 28"/>
                <a:gd name="T4" fmla="*/ 0 w 164"/>
                <a:gd name="T5" fmla="*/ 5 h 28"/>
                <a:gd name="T6" fmla="*/ 0 w 164"/>
                <a:gd name="T7" fmla="*/ 24 h 28"/>
                <a:gd name="T8" fmla="*/ 5 w 164"/>
                <a:gd name="T9" fmla="*/ 28 h 28"/>
                <a:gd name="T10" fmla="*/ 159 w 164"/>
                <a:gd name="T11" fmla="*/ 28 h 28"/>
                <a:gd name="T12" fmla="*/ 164 w 164"/>
                <a:gd name="T13" fmla="*/ 24 h 28"/>
                <a:gd name="T14" fmla="*/ 164 w 164"/>
                <a:gd name="T15" fmla="*/ 5 h 28"/>
                <a:gd name="T16" fmla="*/ 159 w 164"/>
                <a:gd name="T17" fmla="*/ 0 h 28"/>
                <a:gd name="T18" fmla="*/ 20 w 164"/>
                <a:gd name="T19" fmla="*/ 22 h 28"/>
                <a:gd name="T20" fmla="*/ 12 w 164"/>
                <a:gd name="T21" fmla="*/ 15 h 28"/>
                <a:gd name="T22" fmla="*/ 20 w 164"/>
                <a:gd name="T23" fmla="*/ 7 h 28"/>
                <a:gd name="T24" fmla="*/ 27 w 164"/>
                <a:gd name="T25" fmla="*/ 15 h 28"/>
                <a:gd name="T26" fmla="*/ 20 w 164"/>
                <a:gd name="T2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8">
                  <a:moveTo>
                    <a:pt x="159" y="0"/>
                  </a:moveTo>
                  <a:cubicBezTo>
                    <a:pt x="5" y="0"/>
                    <a:pt x="5" y="0"/>
                    <a:pt x="5" y="0"/>
                  </a:cubicBezTo>
                  <a:cubicBezTo>
                    <a:pt x="3" y="0"/>
                    <a:pt x="0" y="2"/>
                    <a:pt x="0" y="5"/>
                  </a:cubicBezTo>
                  <a:cubicBezTo>
                    <a:pt x="0" y="24"/>
                    <a:pt x="0" y="24"/>
                    <a:pt x="0" y="24"/>
                  </a:cubicBezTo>
                  <a:cubicBezTo>
                    <a:pt x="0" y="26"/>
                    <a:pt x="3" y="28"/>
                    <a:pt x="5" y="28"/>
                  </a:cubicBezTo>
                  <a:cubicBezTo>
                    <a:pt x="159" y="28"/>
                    <a:pt x="159" y="28"/>
                    <a:pt x="159" y="28"/>
                  </a:cubicBezTo>
                  <a:cubicBezTo>
                    <a:pt x="162" y="28"/>
                    <a:pt x="164" y="26"/>
                    <a:pt x="164" y="24"/>
                  </a:cubicBezTo>
                  <a:cubicBezTo>
                    <a:pt x="164" y="5"/>
                    <a:pt x="164" y="5"/>
                    <a:pt x="164" y="5"/>
                  </a:cubicBezTo>
                  <a:cubicBezTo>
                    <a:pt x="164" y="2"/>
                    <a:pt x="162" y="0"/>
                    <a:pt x="159" y="0"/>
                  </a:cubicBezTo>
                  <a:close/>
                  <a:moveTo>
                    <a:pt x="20" y="22"/>
                  </a:moveTo>
                  <a:cubicBezTo>
                    <a:pt x="16" y="22"/>
                    <a:pt x="12" y="19"/>
                    <a:pt x="12" y="15"/>
                  </a:cubicBezTo>
                  <a:cubicBezTo>
                    <a:pt x="12" y="11"/>
                    <a:pt x="16" y="7"/>
                    <a:pt x="20" y="7"/>
                  </a:cubicBezTo>
                  <a:cubicBezTo>
                    <a:pt x="24" y="7"/>
                    <a:pt x="27" y="11"/>
                    <a:pt x="27" y="15"/>
                  </a:cubicBezTo>
                  <a:cubicBezTo>
                    <a:pt x="27" y="19"/>
                    <a:pt x="24" y="22"/>
                    <a:pt x="20" y="22"/>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29"/>
            </a:p>
          </p:txBody>
        </p:sp>
        <p:sp>
          <p:nvSpPr>
            <p:cNvPr id="176" name="Freeform 9">
              <a:extLst>
                <a:ext uri="{FF2B5EF4-FFF2-40B4-BE49-F238E27FC236}">
                  <a16:creationId xmlns:a16="http://schemas.microsoft.com/office/drawing/2014/main" id="{49A338AF-78EF-48ED-A525-4AAD5AFA37CF}"/>
                </a:ext>
              </a:extLst>
            </p:cNvPr>
            <p:cNvSpPr>
              <a:spLocks noEditPoints="1"/>
            </p:cNvSpPr>
            <p:nvPr/>
          </p:nvSpPr>
          <p:spPr bwMode="auto">
            <a:xfrm>
              <a:off x="1577554" y="3587459"/>
              <a:ext cx="633406" cy="118407"/>
            </a:xfrm>
            <a:custGeom>
              <a:avLst/>
              <a:gdLst>
                <a:gd name="T0" fmla="*/ 159 w 164"/>
                <a:gd name="T1" fmla="*/ 0 h 28"/>
                <a:gd name="T2" fmla="*/ 5 w 164"/>
                <a:gd name="T3" fmla="*/ 0 h 28"/>
                <a:gd name="T4" fmla="*/ 0 w 164"/>
                <a:gd name="T5" fmla="*/ 5 h 28"/>
                <a:gd name="T6" fmla="*/ 0 w 164"/>
                <a:gd name="T7" fmla="*/ 24 h 28"/>
                <a:gd name="T8" fmla="*/ 5 w 164"/>
                <a:gd name="T9" fmla="*/ 28 h 28"/>
                <a:gd name="T10" fmla="*/ 159 w 164"/>
                <a:gd name="T11" fmla="*/ 28 h 28"/>
                <a:gd name="T12" fmla="*/ 164 w 164"/>
                <a:gd name="T13" fmla="*/ 24 h 28"/>
                <a:gd name="T14" fmla="*/ 164 w 164"/>
                <a:gd name="T15" fmla="*/ 5 h 28"/>
                <a:gd name="T16" fmla="*/ 159 w 164"/>
                <a:gd name="T17" fmla="*/ 0 h 28"/>
                <a:gd name="T18" fmla="*/ 20 w 164"/>
                <a:gd name="T19" fmla="*/ 22 h 28"/>
                <a:gd name="T20" fmla="*/ 12 w 164"/>
                <a:gd name="T21" fmla="*/ 15 h 28"/>
                <a:gd name="T22" fmla="*/ 20 w 164"/>
                <a:gd name="T23" fmla="*/ 7 h 28"/>
                <a:gd name="T24" fmla="*/ 27 w 164"/>
                <a:gd name="T25" fmla="*/ 15 h 28"/>
                <a:gd name="T26" fmla="*/ 20 w 164"/>
                <a:gd name="T2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8">
                  <a:moveTo>
                    <a:pt x="159" y="0"/>
                  </a:moveTo>
                  <a:cubicBezTo>
                    <a:pt x="5" y="0"/>
                    <a:pt x="5" y="0"/>
                    <a:pt x="5" y="0"/>
                  </a:cubicBezTo>
                  <a:cubicBezTo>
                    <a:pt x="3" y="0"/>
                    <a:pt x="0" y="2"/>
                    <a:pt x="0" y="5"/>
                  </a:cubicBezTo>
                  <a:cubicBezTo>
                    <a:pt x="0" y="24"/>
                    <a:pt x="0" y="24"/>
                    <a:pt x="0" y="24"/>
                  </a:cubicBezTo>
                  <a:cubicBezTo>
                    <a:pt x="0" y="26"/>
                    <a:pt x="3" y="28"/>
                    <a:pt x="5" y="28"/>
                  </a:cubicBezTo>
                  <a:cubicBezTo>
                    <a:pt x="159" y="28"/>
                    <a:pt x="159" y="28"/>
                    <a:pt x="159" y="28"/>
                  </a:cubicBezTo>
                  <a:cubicBezTo>
                    <a:pt x="162" y="28"/>
                    <a:pt x="164" y="26"/>
                    <a:pt x="164" y="24"/>
                  </a:cubicBezTo>
                  <a:cubicBezTo>
                    <a:pt x="164" y="5"/>
                    <a:pt x="164" y="5"/>
                    <a:pt x="164" y="5"/>
                  </a:cubicBezTo>
                  <a:cubicBezTo>
                    <a:pt x="164" y="2"/>
                    <a:pt x="162" y="0"/>
                    <a:pt x="159" y="0"/>
                  </a:cubicBezTo>
                  <a:close/>
                  <a:moveTo>
                    <a:pt x="20" y="22"/>
                  </a:moveTo>
                  <a:cubicBezTo>
                    <a:pt x="16" y="22"/>
                    <a:pt x="12" y="19"/>
                    <a:pt x="12" y="15"/>
                  </a:cubicBezTo>
                  <a:cubicBezTo>
                    <a:pt x="12" y="11"/>
                    <a:pt x="16" y="7"/>
                    <a:pt x="20" y="7"/>
                  </a:cubicBezTo>
                  <a:cubicBezTo>
                    <a:pt x="24" y="7"/>
                    <a:pt x="27" y="11"/>
                    <a:pt x="27" y="15"/>
                  </a:cubicBezTo>
                  <a:cubicBezTo>
                    <a:pt x="27" y="19"/>
                    <a:pt x="24" y="22"/>
                    <a:pt x="20" y="22"/>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29"/>
            </a:p>
          </p:txBody>
        </p:sp>
        <p:sp>
          <p:nvSpPr>
            <p:cNvPr id="177" name="Freeform 9">
              <a:extLst>
                <a:ext uri="{FF2B5EF4-FFF2-40B4-BE49-F238E27FC236}">
                  <a16:creationId xmlns:a16="http://schemas.microsoft.com/office/drawing/2014/main" id="{709DC1CF-9F76-4E5E-9BAA-41A4C2C48E3C}"/>
                </a:ext>
              </a:extLst>
            </p:cNvPr>
            <p:cNvSpPr>
              <a:spLocks noEditPoints="1"/>
            </p:cNvSpPr>
            <p:nvPr/>
          </p:nvSpPr>
          <p:spPr bwMode="auto">
            <a:xfrm>
              <a:off x="1577554" y="3295823"/>
              <a:ext cx="633406" cy="118407"/>
            </a:xfrm>
            <a:custGeom>
              <a:avLst/>
              <a:gdLst>
                <a:gd name="T0" fmla="*/ 159 w 164"/>
                <a:gd name="T1" fmla="*/ 0 h 28"/>
                <a:gd name="T2" fmla="*/ 5 w 164"/>
                <a:gd name="T3" fmla="*/ 0 h 28"/>
                <a:gd name="T4" fmla="*/ 0 w 164"/>
                <a:gd name="T5" fmla="*/ 5 h 28"/>
                <a:gd name="T6" fmla="*/ 0 w 164"/>
                <a:gd name="T7" fmla="*/ 24 h 28"/>
                <a:gd name="T8" fmla="*/ 5 w 164"/>
                <a:gd name="T9" fmla="*/ 28 h 28"/>
                <a:gd name="T10" fmla="*/ 159 w 164"/>
                <a:gd name="T11" fmla="*/ 28 h 28"/>
                <a:gd name="T12" fmla="*/ 164 w 164"/>
                <a:gd name="T13" fmla="*/ 24 h 28"/>
                <a:gd name="T14" fmla="*/ 164 w 164"/>
                <a:gd name="T15" fmla="*/ 5 h 28"/>
                <a:gd name="T16" fmla="*/ 159 w 164"/>
                <a:gd name="T17" fmla="*/ 0 h 28"/>
                <a:gd name="T18" fmla="*/ 20 w 164"/>
                <a:gd name="T19" fmla="*/ 22 h 28"/>
                <a:gd name="T20" fmla="*/ 12 w 164"/>
                <a:gd name="T21" fmla="*/ 15 h 28"/>
                <a:gd name="T22" fmla="*/ 20 w 164"/>
                <a:gd name="T23" fmla="*/ 7 h 28"/>
                <a:gd name="T24" fmla="*/ 27 w 164"/>
                <a:gd name="T25" fmla="*/ 15 h 28"/>
                <a:gd name="T26" fmla="*/ 20 w 164"/>
                <a:gd name="T2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8">
                  <a:moveTo>
                    <a:pt x="159" y="0"/>
                  </a:moveTo>
                  <a:cubicBezTo>
                    <a:pt x="5" y="0"/>
                    <a:pt x="5" y="0"/>
                    <a:pt x="5" y="0"/>
                  </a:cubicBezTo>
                  <a:cubicBezTo>
                    <a:pt x="3" y="0"/>
                    <a:pt x="0" y="2"/>
                    <a:pt x="0" y="5"/>
                  </a:cubicBezTo>
                  <a:cubicBezTo>
                    <a:pt x="0" y="24"/>
                    <a:pt x="0" y="24"/>
                    <a:pt x="0" y="24"/>
                  </a:cubicBezTo>
                  <a:cubicBezTo>
                    <a:pt x="0" y="26"/>
                    <a:pt x="3" y="28"/>
                    <a:pt x="5" y="28"/>
                  </a:cubicBezTo>
                  <a:cubicBezTo>
                    <a:pt x="159" y="28"/>
                    <a:pt x="159" y="28"/>
                    <a:pt x="159" y="28"/>
                  </a:cubicBezTo>
                  <a:cubicBezTo>
                    <a:pt x="162" y="28"/>
                    <a:pt x="164" y="26"/>
                    <a:pt x="164" y="24"/>
                  </a:cubicBezTo>
                  <a:cubicBezTo>
                    <a:pt x="164" y="5"/>
                    <a:pt x="164" y="5"/>
                    <a:pt x="164" y="5"/>
                  </a:cubicBezTo>
                  <a:cubicBezTo>
                    <a:pt x="164" y="2"/>
                    <a:pt x="162" y="0"/>
                    <a:pt x="159" y="0"/>
                  </a:cubicBezTo>
                  <a:close/>
                  <a:moveTo>
                    <a:pt x="20" y="22"/>
                  </a:moveTo>
                  <a:cubicBezTo>
                    <a:pt x="16" y="22"/>
                    <a:pt x="12" y="19"/>
                    <a:pt x="12" y="15"/>
                  </a:cubicBezTo>
                  <a:cubicBezTo>
                    <a:pt x="12" y="11"/>
                    <a:pt x="16" y="7"/>
                    <a:pt x="20" y="7"/>
                  </a:cubicBezTo>
                  <a:cubicBezTo>
                    <a:pt x="24" y="7"/>
                    <a:pt x="27" y="11"/>
                    <a:pt x="27" y="15"/>
                  </a:cubicBezTo>
                  <a:cubicBezTo>
                    <a:pt x="27" y="19"/>
                    <a:pt x="24" y="22"/>
                    <a:pt x="20" y="22"/>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29"/>
            </a:p>
          </p:txBody>
        </p:sp>
        <p:sp>
          <p:nvSpPr>
            <p:cNvPr id="178" name="Freeform 9">
              <a:extLst>
                <a:ext uri="{FF2B5EF4-FFF2-40B4-BE49-F238E27FC236}">
                  <a16:creationId xmlns:a16="http://schemas.microsoft.com/office/drawing/2014/main" id="{F52D10B2-E00E-4405-A9D4-7D21099077C7}"/>
                </a:ext>
              </a:extLst>
            </p:cNvPr>
            <p:cNvSpPr>
              <a:spLocks noEditPoints="1"/>
            </p:cNvSpPr>
            <p:nvPr/>
          </p:nvSpPr>
          <p:spPr bwMode="auto">
            <a:xfrm>
              <a:off x="1577554" y="3879094"/>
              <a:ext cx="633406" cy="118407"/>
            </a:xfrm>
            <a:custGeom>
              <a:avLst/>
              <a:gdLst>
                <a:gd name="T0" fmla="*/ 159 w 164"/>
                <a:gd name="T1" fmla="*/ 0 h 28"/>
                <a:gd name="T2" fmla="*/ 5 w 164"/>
                <a:gd name="T3" fmla="*/ 0 h 28"/>
                <a:gd name="T4" fmla="*/ 0 w 164"/>
                <a:gd name="T5" fmla="*/ 5 h 28"/>
                <a:gd name="T6" fmla="*/ 0 w 164"/>
                <a:gd name="T7" fmla="*/ 24 h 28"/>
                <a:gd name="T8" fmla="*/ 5 w 164"/>
                <a:gd name="T9" fmla="*/ 28 h 28"/>
                <a:gd name="T10" fmla="*/ 159 w 164"/>
                <a:gd name="T11" fmla="*/ 28 h 28"/>
                <a:gd name="T12" fmla="*/ 164 w 164"/>
                <a:gd name="T13" fmla="*/ 24 h 28"/>
                <a:gd name="T14" fmla="*/ 164 w 164"/>
                <a:gd name="T15" fmla="*/ 5 h 28"/>
                <a:gd name="T16" fmla="*/ 159 w 164"/>
                <a:gd name="T17" fmla="*/ 0 h 28"/>
                <a:gd name="T18" fmla="*/ 20 w 164"/>
                <a:gd name="T19" fmla="*/ 22 h 28"/>
                <a:gd name="T20" fmla="*/ 12 w 164"/>
                <a:gd name="T21" fmla="*/ 15 h 28"/>
                <a:gd name="T22" fmla="*/ 20 w 164"/>
                <a:gd name="T23" fmla="*/ 7 h 28"/>
                <a:gd name="T24" fmla="*/ 27 w 164"/>
                <a:gd name="T25" fmla="*/ 15 h 28"/>
                <a:gd name="T26" fmla="*/ 20 w 164"/>
                <a:gd name="T2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8">
                  <a:moveTo>
                    <a:pt x="159" y="0"/>
                  </a:moveTo>
                  <a:cubicBezTo>
                    <a:pt x="5" y="0"/>
                    <a:pt x="5" y="0"/>
                    <a:pt x="5" y="0"/>
                  </a:cubicBezTo>
                  <a:cubicBezTo>
                    <a:pt x="3" y="0"/>
                    <a:pt x="0" y="2"/>
                    <a:pt x="0" y="5"/>
                  </a:cubicBezTo>
                  <a:cubicBezTo>
                    <a:pt x="0" y="24"/>
                    <a:pt x="0" y="24"/>
                    <a:pt x="0" y="24"/>
                  </a:cubicBezTo>
                  <a:cubicBezTo>
                    <a:pt x="0" y="26"/>
                    <a:pt x="3" y="28"/>
                    <a:pt x="5" y="28"/>
                  </a:cubicBezTo>
                  <a:cubicBezTo>
                    <a:pt x="159" y="28"/>
                    <a:pt x="159" y="28"/>
                    <a:pt x="159" y="28"/>
                  </a:cubicBezTo>
                  <a:cubicBezTo>
                    <a:pt x="162" y="28"/>
                    <a:pt x="164" y="26"/>
                    <a:pt x="164" y="24"/>
                  </a:cubicBezTo>
                  <a:cubicBezTo>
                    <a:pt x="164" y="5"/>
                    <a:pt x="164" y="5"/>
                    <a:pt x="164" y="5"/>
                  </a:cubicBezTo>
                  <a:cubicBezTo>
                    <a:pt x="164" y="2"/>
                    <a:pt x="162" y="0"/>
                    <a:pt x="159" y="0"/>
                  </a:cubicBezTo>
                  <a:close/>
                  <a:moveTo>
                    <a:pt x="20" y="22"/>
                  </a:moveTo>
                  <a:cubicBezTo>
                    <a:pt x="16" y="22"/>
                    <a:pt x="12" y="19"/>
                    <a:pt x="12" y="15"/>
                  </a:cubicBezTo>
                  <a:cubicBezTo>
                    <a:pt x="12" y="11"/>
                    <a:pt x="16" y="7"/>
                    <a:pt x="20" y="7"/>
                  </a:cubicBezTo>
                  <a:cubicBezTo>
                    <a:pt x="24" y="7"/>
                    <a:pt x="27" y="11"/>
                    <a:pt x="27" y="15"/>
                  </a:cubicBezTo>
                  <a:cubicBezTo>
                    <a:pt x="27" y="19"/>
                    <a:pt x="24" y="22"/>
                    <a:pt x="20" y="22"/>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29"/>
            </a:p>
          </p:txBody>
        </p:sp>
      </p:grpSp>
      <p:sp>
        <p:nvSpPr>
          <p:cNvPr id="182" name="Freeform 9">
            <a:extLst>
              <a:ext uri="{FF2B5EF4-FFF2-40B4-BE49-F238E27FC236}">
                <a16:creationId xmlns:a16="http://schemas.microsoft.com/office/drawing/2014/main" id="{6BFB4302-0CA7-4E4E-9328-283CA736EE91}"/>
              </a:ext>
            </a:extLst>
          </p:cNvPr>
          <p:cNvSpPr>
            <a:spLocks noEditPoints="1"/>
          </p:cNvSpPr>
          <p:nvPr/>
        </p:nvSpPr>
        <p:spPr bwMode="auto">
          <a:xfrm>
            <a:off x="2510093" y="3667075"/>
            <a:ext cx="620793" cy="116049"/>
          </a:xfrm>
          <a:custGeom>
            <a:avLst/>
            <a:gdLst>
              <a:gd name="T0" fmla="*/ 159 w 164"/>
              <a:gd name="T1" fmla="*/ 0 h 28"/>
              <a:gd name="T2" fmla="*/ 5 w 164"/>
              <a:gd name="T3" fmla="*/ 0 h 28"/>
              <a:gd name="T4" fmla="*/ 0 w 164"/>
              <a:gd name="T5" fmla="*/ 5 h 28"/>
              <a:gd name="T6" fmla="*/ 0 w 164"/>
              <a:gd name="T7" fmla="*/ 24 h 28"/>
              <a:gd name="T8" fmla="*/ 5 w 164"/>
              <a:gd name="T9" fmla="*/ 28 h 28"/>
              <a:gd name="T10" fmla="*/ 159 w 164"/>
              <a:gd name="T11" fmla="*/ 28 h 28"/>
              <a:gd name="T12" fmla="*/ 164 w 164"/>
              <a:gd name="T13" fmla="*/ 24 h 28"/>
              <a:gd name="T14" fmla="*/ 164 w 164"/>
              <a:gd name="T15" fmla="*/ 5 h 28"/>
              <a:gd name="T16" fmla="*/ 159 w 164"/>
              <a:gd name="T17" fmla="*/ 0 h 28"/>
              <a:gd name="T18" fmla="*/ 20 w 164"/>
              <a:gd name="T19" fmla="*/ 22 h 28"/>
              <a:gd name="T20" fmla="*/ 12 w 164"/>
              <a:gd name="T21" fmla="*/ 15 h 28"/>
              <a:gd name="T22" fmla="*/ 20 w 164"/>
              <a:gd name="T23" fmla="*/ 7 h 28"/>
              <a:gd name="T24" fmla="*/ 27 w 164"/>
              <a:gd name="T25" fmla="*/ 15 h 28"/>
              <a:gd name="T26" fmla="*/ 20 w 164"/>
              <a:gd name="T2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8">
                <a:moveTo>
                  <a:pt x="159" y="0"/>
                </a:moveTo>
                <a:cubicBezTo>
                  <a:pt x="5" y="0"/>
                  <a:pt x="5" y="0"/>
                  <a:pt x="5" y="0"/>
                </a:cubicBezTo>
                <a:cubicBezTo>
                  <a:pt x="3" y="0"/>
                  <a:pt x="0" y="2"/>
                  <a:pt x="0" y="5"/>
                </a:cubicBezTo>
                <a:cubicBezTo>
                  <a:pt x="0" y="24"/>
                  <a:pt x="0" y="24"/>
                  <a:pt x="0" y="24"/>
                </a:cubicBezTo>
                <a:cubicBezTo>
                  <a:pt x="0" y="26"/>
                  <a:pt x="3" y="28"/>
                  <a:pt x="5" y="28"/>
                </a:cubicBezTo>
                <a:cubicBezTo>
                  <a:pt x="159" y="28"/>
                  <a:pt x="159" y="28"/>
                  <a:pt x="159" y="28"/>
                </a:cubicBezTo>
                <a:cubicBezTo>
                  <a:pt x="162" y="28"/>
                  <a:pt x="164" y="26"/>
                  <a:pt x="164" y="24"/>
                </a:cubicBezTo>
                <a:cubicBezTo>
                  <a:pt x="164" y="5"/>
                  <a:pt x="164" y="5"/>
                  <a:pt x="164" y="5"/>
                </a:cubicBezTo>
                <a:cubicBezTo>
                  <a:pt x="164" y="2"/>
                  <a:pt x="162" y="0"/>
                  <a:pt x="159" y="0"/>
                </a:cubicBezTo>
                <a:close/>
                <a:moveTo>
                  <a:pt x="20" y="22"/>
                </a:moveTo>
                <a:cubicBezTo>
                  <a:pt x="16" y="22"/>
                  <a:pt x="12" y="19"/>
                  <a:pt x="12" y="15"/>
                </a:cubicBezTo>
                <a:cubicBezTo>
                  <a:pt x="12" y="11"/>
                  <a:pt x="16" y="7"/>
                  <a:pt x="20" y="7"/>
                </a:cubicBezTo>
                <a:cubicBezTo>
                  <a:pt x="24" y="7"/>
                  <a:pt x="27" y="11"/>
                  <a:pt x="27" y="15"/>
                </a:cubicBezTo>
                <a:cubicBezTo>
                  <a:pt x="27" y="19"/>
                  <a:pt x="24" y="22"/>
                  <a:pt x="20" y="22"/>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29"/>
          </a:p>
        </p:txBody>
      </p:sp>
      <p:sp>
        <p:nvSpPr>
          <p:cNvPr id="183" name="Freeform 9">
            <a:extLst>
              <a:ext uri="{FF2B5EF4-FFF2-40B4-BE49-F238E27FC236}">
                <a16:creationId xmlns:a16="http://schemas.microsoft.com/office/drawing/2014/main" id="{D54B98FE-034B-4130-A1AC-6E4334E4D9D4}"/>
              </a:ext>
            </a:extLst>
          </p:cNvPr>
          <p:cNvSpPr>
            <a:spLocks noEditPoints="1"/>
          </p:cNvSpPr>
          <p:nvPr/>
        </p:nvSpPr>
        <p:spPr bwMode="auto">
          <a:xfrm>
            <a:off x="2510093" y="3524161"/>
            <a:ext cx="620793" cy="116049"/>
          </a:xfrm>
          <a:custGeom>
            <a:avLst/>
            <a:gdLst>
              <a:gd name="T0" fmla="*/ 159 w 164"/>
              <a:gd name="T1" fmla="*/ 0 h 28"/>
              <a:gd name="T2" fmla="*/ 5 w 164"/>
              <a:gd name="T3" fmla="*/ 0 h 28"/>
              <a:gd name="T4" fmla="*/ 0 w 164"/>
              <a:gd name="T5" fmla="*/ 5 h 28"/>
              <a:gd name="T6" fmla="*/ 0 w 164"/>
              <a:gd name="T7" fmla="*/ 24 h 28"/>
              <a:gd name="T8" fmla="*/ 5 w 164"/>
              <a:gd name="T9" fmla="*/ 28 h 28"/>
              <a:gd name="T10" fmla="*/ 159 w 164"/>
              <a:gd name="T11" fmla="*/ 28 h 28"/>
              <a:gd name="T12" fmla="*/ 164 w 164"/>
              <a:gd name="T13" fmla="*/ 24 h 28"/>
              <a:gd name="T14" fmla="*/ 164 w 164"/>
              <a:gd name="T15" fmla="*/ 5 h 28"/>
              <a:gd name="T16" fmla="*/ 159 w 164"/>
              <a:gd name="T17" fmla="*/ 0 h 28"/>
              <a:gd name="T18" fmla="*/ 20 w 164"/>
              <a:gd name="T19" fmla="*/ 22 h 28"/>
              <a:gd name="T20" fmla="*/ 12 w 164"/>
              <a:gd name="T21" fmla="*/ 15 h 28"/>
              <a:gd name="T22" fmla="*/ 20 w 164"/>
              <a:gd name="T23" fmla="*/ 7 h 28"/>
              <a:gd name="T24" fmla="*/ 27 w 164"/>
              <a:gd name="T25" fmla="*/ 15 h 28"/>
              <a:gd name="T26" fmla="*/ 20 w 164"/>
              <a:gd name="T2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8">
                <a:moveTo>
                  <a:pt x="159" y="0"/>
                </a:moveTo>
                <a:cubicBezTo>
                  <a:pt x="5" y="0"/>
                  <a:pt x="5" y="0"/>
                  <a:pt x="5" y="0"/>
                </a:cubicBezTo>
                <a:cubicBezTo>
                  <a:pt x="3" y="0"/>
                  <a:pt x="0" y="2"/>
                  <a:pt x="0" y="5"/>
                </a:cubicBezTo>
                <a:cubicBezTo>
                  <a:pt x="0" y="24"/>
                  <a:pt x="0" y="24"/>
                  <a:pt x="0" y="24"/>
                </a:cubicBezTo>
                <a:cubicBezTo>
                  <a:pt x="0" y="26"/>
                  <a:pt x="3" y="28"/>
                  <a:pt x="5" y="28"/>
                </a:cubicBezTo>
                <a:cubicBezTo>
                  <a:pt x="159" y="28"/>
                  <a:pt x="159" y="28"/>
                  <a:pt x="159" y="28"/>
                </a:cubicBezTo>
                <a:cubicBezTo>
                  <a:pt x="162" y="28"/>
                  <a:pt x="164" y="26"/>
                  <a:pt x="164" y="24"/>
                </a:cubicBezTo>
                <a:cubicBezTo>
                  <a:pt x="164" y="5"/>
                  <a:pt x="164" y="5"/>
                  <a:pt x="164" y="5"/>
                </a:cubicBezTo>
                <a:cubicBezTo>
                  <a:pt x="164" y="2"/>
                  <a:pt x="162" y="0"/>
                  <a:pt x="159" y="0"/>
                </a:cubicBezTo>
                <a:close/>
                <a:moveTo>
                  <a:pt x="20" y="22"/>
                </a:moveTo>
                <a:cubicBezTo>
                  <a:pt x="16" y="22"/>
                  <a:pt x="12" y="19"/>
                  <a:pt x="12" y="15"/>
                </a:cubicBezTo>
                <a:cubicBezTo>
                  <a:pt x="12" y="11"/>
                  <a:pt x="16" y="7"/>
                  <a:pt x="20" y="7"/>
                </a:cubicBezTo>
                <a:cubicBezTo>
                  <a:pt x="24" y="7"/>
                  <a:pt x="27" y="11"/>
                  <a:pt x="27" y="15"/>
                </a:cubicBezTo>
                <a:cubicBezTo>
                  <a:pt x="27" y="19"/>
                  <a:pt x="24" y="22"/>
                  <a:pt x="20" y="22"/>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29"/>
          </a:p>
        </p:txBody>
      </p:sp>
      <p:sp>
        <p:nvSpPr>
          <p:cNvPr id="184" name="Freeform 9">
            <a:extLst>
              <a:ext uri="{FF2B5EF4-FFF2-40B4-BE49-F238E27FC236}">
                <a16:creationId xmlns:a16="http://schemas.microsoft.com/office/drawing/2014/main" id="{9B52A46E-F516-42A6-BC5E-A6CF1C6935B8}"/>
              </a:ext>
            </a:extLst>
          </p:cNvPr>
          <p:cNvSpPr>
            <a:spLocks noEditPoints="1"/>
          </p:cNvSpPr>
          <p:nvPr/>
        </p:nvSpPr>
        <p:spPr bwMode="auto">
          <a:xfrm>
            <a:off x="2510093" y="3809988"/>
            <a:ext cx="620793" cy="116049"/>
          </a:xfrm>
          <a:custGeom>
            <a:avLst/>
            <a:gdLst>
              <a:gd name="T0" fmla="*/ 159 w 164"/>
              <a:gd name="T1" fmla="*/ 0 h 28"/>
              <a:gd name="T2" fmla="*/ 5 w 164"/>
              <a:gd name="T3" fmla="*/ 0 h 28"/>
              <a:gd name="T4" fmla="*/ 0 w 164"/>
              <a:gd name="T5" fmla="*/ 5 h 28"/>
              <a:gd name="T6" fmla="*/ 0 w 164"/>
              <a:gd name="T7" fmla="*/ 24 h 28"/>
              <a:gd name="T8" fmla="*/ 5 w 164"/>
              <a:gd name="T9" fmla="*/ 28 h 28"/>
              <a:gd name="T10" fmla="*/ 159 w 164"/>
              <a:gd name="T11" fmla="*/ 28 h 28"/>
              <a:gd name="T12" fmla="*/ 164 w 164"/>
              <a:gd name="T13" fmla="*/ 24 h 28"/>
              <a:gd name="T14" fmla="*/ 164 w 164"/>
              <a:gd name="T15" fmla="*/ 5 h 28"/>
              <a:gd name="T16" fmla="*/ 159 w 164"/>
              <a:gd name="T17" fmla="*/ 0 h 28"/>
              <a:gd name="T18" fmla="*/ 20 w 164"/>
              <a:gd name="T19" fmla="*/ 22 h 28"/>
              <a:gd name="T20" fmla="*/ 12 w 164"/>
              <a:gd name="T21" fmla="*/ 15 h 28"/>
              <a:gd name="T22" fmla="*/ 20 w 164"/>
              <a:gd name="T23" fmla="*/ 7 h 28"/>
              <a:gd name="T24" fmla="*/ 27 w 164"/>
              <a:gd name="T25" fmla="*/ 15 h 28"/>
              <a:gd name="T26" fmla="*/ 20 w 164"/>
              <a:gd name="T2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8">
                <a:moveTo>
                  <a:pt x="159" y="0"/>
                </a:moveTo>
                <a:cubicBezTo>
                  <a:pt x="5" y="0"/>
                  <a:pt x="5" y="0"/>
                  <a:pt x="5" y="0"/>
                </a:cubicBezTo>
                <a:cubicBezTo>
                  <a:pt x="3" y="0"/>
                  <a:pt x="0" y="2"/>
                  <a:pt x="0" y="5"/>
                </a:cubicBezTo>
                <a:cubicBezTo>
                  <a:pt x="0" y="24"/>
                  <a:pt x="0" y="24"/>
                  <a:pt x="0" y="24"/>
                </a:cubicBezTo>
                <a:cubicBezTo>
                  <a:pt x="0" y="26"/>
                  <a:pt x="3" y="28"/>
                  <a:pt x="5" y="28"/>
                </a:cubicBezTo>
                <a:cubicBezTo>
                  <a:pt x="159" y="28"/>
                  <a:pt x="159" y="28"/>
                  <a:pt x="159" y="28"/>
                </a:cubicBezTo>
                <a:cubicBezTo>
                  <a:pt x="162" y="28"/>
                  <a:pt x="164" y="26"/>
                  <a:pt x="164" y="24"/>
                </a:cubicBezTo>
                <a:cubicBezTo>
                  <a:pt x="164" y="5"/>
                  <a:pt x="164" y="5"/>
                  <a:pt x="164" y="5"/>
                </a:cubicBezTo>
                <a:cubicBezTo>
                  <a:pt x="164" y="2"/>
                  <a:pt x="162" y="0"/>
                  <a:pt x="159" y="0"/>
                </a:cubicBezTo>
                <a:close/>
                <a:moveTo>
                  <a:pt x="20" y="22"/>
                </a:moveTo>
                <a:cubicBezTo>
                  <a:pt x="16" y="22"/>
                  <a:pt x="12" y="19"/>
                  <a:pt x="12" y="15"/>
                </a:cubicBezTo>
                <a:cubicBezTo>
                  <a:pt x="12" y="11"/>
                  <a:pt x="16" y="7"/>
                  <a:pt x="20" y="7"/>
                </a:cubicBezTo>
                <a:cubicBezTo>
                  <a:pt x="24" y="7"/>
                  <a:pt x="27" y="11"/>
                  <a:pt x="27" y="15"/>
                </a:cubicBezTo>
                <a:cubicBezTo>
                  <a:pt x="27" y="19"/>
                  <a:pt x="24" y="22"/>
                  <a:pt x="20" y="22"/>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29"/>
          </a:p>
        </p:txBody>
      </p:sp>
      <p:sp>
        <p:nvSpPr>
          <p:cNvPr id="185" name="Freeform 15">
            <a:extLst>
              <a:ext uri="{FF2B5EF4-FFF2-40B4-BE49-F238E27FC236}">
                <a16:creationId xmlns:a16="http://schemas.microsoft.com/office/drawing/2014/main" id="{D0BF3A9C-C385-4977-A7FA-E825C7471DA1}"/>
              </a:ext>
            </a:extLst>
          </p:cNvPr>
          <p:cNvSpPr>
            <a:spLocks noChangeAspect="1" noEditPoints="1"/>
          </p:cNvSpPr>
          <p:nvPr/>
        </p:nvSpPr>
        <p:spPr bwMode="black">
          <a:xfrm>
            <a:off x="1389729" y="3246632"/>
            <a:ext cx="230803" cy="24641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2C6"/>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dirty="0">
              <a:solidFill>
                <a:srgbClr val="353535"/>
              </a:solidFill>
              <a:latin typeface="Segoe UI"/>
            </a:endParaRPr>
          </a:p>
        </p:txBody>
      </p:sp>
      <p:pic>
        <p:nvPicPr>
          <p:cNvPr id="186" name="Picture 185">
            <a:extLst>
              <a:ext uri="{FF2B5EF4-FFF2-40B4-BE49-F238E27FC236}">
                <a16:creationId xmlns:a16="http://schemas.microsoft.com/office/drawing/2014/main" id="{ED788229-FECA-41A7-9142-D3974871FFC2}"/>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0969" y="3629792"/>
            <a:ext cx="330388" cy="334955"/>
          </a:xfrm>
          <a:prstGeom prst="rect">
            <a:avLst/>
          </a:prstGeom>
        </p:spPr>
      </p:pic>
      <p:sp>
        <p:nvSpPr>
          <p:cNvPr id="187" name="Rectangle 186">
            <a:extLst>
              <a:ext uri="{FF2B5EF4-FFF2-40B4-BE49-F238E27FC236}">
                <a16:creationId xmlns:a16="http://schemas.microsoft.com/office/drawing/2014/main" id="{304BBF42-4E66-428B-8D0B-3E16BDA0BC2D}"/>
              </a:ext>
            </a:extLst>
          </p:cNvPr>
          <p:cNvSpPr/>
          <p:nvPr/>
        </p:nvSpPr>
        <p:spPr bwMode="auto">
          <a:xfrm>
            <a:off x="1006401" y="2745772"/>
            <a:ext cx="4861041" cy="1553652"/>
          </a:xfrm>
          <a:prstGeom prst="rect">
            <a:avLst/>
          </a:prstGeom>
          <a:noFill/>
          <a:ln w="2222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8" name="Group 187">
            <a:extLst>
              <a:ext uri="{FF2B5EF4-FFF2-40B4-BE49-F238E27FC236}">
                <a16:creationId xmlns:a16="http://schemas.microsoft.com/office/drawing/2014/main" id="{FBC57BC2-CE07-46D1-A799-58EB3A81C410}"/>
              </a:ext>
            </a:extLst>
          </p:cNvPr>
          <p:cNvGrpSpPr/>
          <p:nvPr/>
        </p:nvGrpSpPr>
        <p:grpSpPr>
          <a:xfrm>
            <a:off x="728217" y="2535495"/>
            <a:ext cx="589423" cy="474622"/>
            <a:chOff x="10953749" y="2445186"/>
            <a:chExt cx="601399" cy="484265"/>
          </a:xfrm>
        </p:grpSpPr>
        <p:sp>
          <p:nvSpPr>
            <p:cNvPr id="189" name="Rectangle 188">
              <a:extLst>
                <a:ext uri="{FF2B5EF4-FFF2-40B4-BE49-F238E27FC236}">
                  <a16:creationId xmlns:a16="http://schemas.microsoft.com/office/drawing/2014/main" id="{896701EC-CC14-49AA-9E70-E9A06547BB9E}"/>
                </a:ext>
              </a:extLst>
            </p:cNvPr>
            <p:cNvSpPr/>
            <p:nvPr/>
          </p:nvSpPr>
          <p:spPr bwMode="auto">
            <a:xfrm>
              <a:off x="10953749" y="2551183"/>
              <a:ext cx="601399" cy="36108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0" name="Picture 189">
              <a:extLst>
                <a:ext uri="{FF2B5EF4-FFF2-40B4-BE49-F238E27FC236}">
                  <a16:creationId xmlns:a16="http://schemas.microsoft.com/office/drawing/2014/main" id="{457ECE77-BF29-4191-87C8-62AA577D9049}"/>
                </a:ext>
              </a:extLst>
            </p:cNvPr>
            <p:cNvPicPr>
              <a:picLocks noChangeAspect="1"/>
            </p:cNvPicPr>
            <p:nvPr/>
          </p:nvPicPr>
          <p:blipFill>
            <a:blip r:embed="rId7"/>
            <a:stretch>
              <a:fillRect/>
            </a:stretch>
          </p:blipFill>
          <p:spPr>
            <a:xfrm>
              <a:off x="11002659" y="2445186"/>
              <a:ext cx="518761" cy="484265"/>
            </a:xfrm>
            <a:prstGeom prst="rect">
              <a:avLst/>
            </a:prstGeom>
          </p:spPr>
        </p:pic>
      </p:grpSp>
      <p:sp>
        <p:nvSpPr>
          <p:cNvPr id="2" name="Rectangle 1">
            <a:extLst>
              <a:ext uri="{FF2B5EF4-FFF2-40B4-BE49-F238E27FC236}">
                <a16:creationId xmlns:a16="http://schemas.microsoft.com/office/drawing/2014/main" id="{460FC158-3B89-4189-A5FC-5CE16745D452}"/>
              </a:ext>
            </a:extLst>
          </p:cNvPr>
          <p:cNvSpPr/>
          <p:nvPr/>
        </p:nvSpPr>
        <p:spPr>
          <a:xfrm>
            <a:off x="726950" y="5917731"/>
            <a:ext cx="6096000" cy="454227"/>
          </a:xfrm>
          <a:prstGeom prst="rect">
            <a:avLst/>
          </a:prstGeom>
        </p:spPr>
        <p:txBody>
          <a:bodyPr>
            <a:spAutoFit/>
          </a:bodyPr>
          <a:lstStyle/>
          <a:p>
            <a:r>
              <a:rPr lang="en-US" sz="1176" b="1" dirty="0">
                <a:solidFill>
                  <a:schemeClr val="accent1"/>
                </a:solidFill>
                <a:latin typeface="Segoe UI"/>
              </a:rPr>
              <a:t>Documentation: </a:t>
            </a:r>
            <a:r>
              <a:rPr lang="en-US" sz="1100" dirty="0">
                <a:solidFill>
                  <a:srgbClr val="505050"/>
                </a:solidFill>
                <a:latin typeface="Segoe UI"/>
                <a:hlinkClick r:id="rId8"/>
              </a:rPr>
              <a:t>http://aka.ms/asr_vmware</a:t>
            </a:r>
            <a:endParaRPr lang="en-US" sz="1100" dirty="0">
              <a:solidFill>
                <a:srgbClr val="505050"/>
              </a:solidFill>
              <a:latin typeface="Segoe UI"/>
            </a:endParaRPr>
          </a:p>
          <a:p>
            <a:r>
              <a:rPr lang="en-US" sz="1176" b="1" dirty="0">
                <a:solidFill>
                  <a:schemeClr val="accent1"/>
                </a:solidFill>
                <a:latin typeface="Segoe UI"/>
              </a:rPr>
              <a:t>Videos: </a:t>
            </a:r>
            <a:r>
              <a:rPr lang="en-US" sz="1100" dirty="0">
                <a:solidFill>
                  <a:srgbClr val="505050"/>
                </a:solidFill>
                <a:latin typeface="Segoe UI"/>
                <a:hlinkClick r:id="rId9"/>
              </a:rPr>
              <a:t>https://aka.ms/asr_videos</a:t>
            </a:r>
            <a:endParaRPr lang="en-US" sz="1100" dirty="0">
              <a:solidFill>
                <a:srgbClr val="505050"/>
              </a:solidFill>
              <a:latin typeface="Segoe UI"/>
            </a:endParaRPr>
          </a:p>
        </p:txBody>
      </p:sp>
    </p:spTree>
    <p:extLst>
      <p:ext uri="{BB962C8B-B14F-4D97-AF65-F5344CB8AC3E}">
        <p14:creationId xmlns:p14="http://schemas.microsoft.com/office/powerpoint/2010/main" val="40866709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5C2DCB-EBBD-4A53-A60A-D8489F1F71F7}"/>
              </a:ext>
            </a:extLst>
          </p:cNvPr>
          <p:cNvSpPr txBox="1"/>
          <p:nvPr/>
        </p:nvSpPr>
        <p:spPr>
          <a:xfrm>
            <a:off x="235594" y="158996"/>
            <a:ext cx="11777111" cy="73250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Sarah Lean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 Solution Architect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Blogger </a:t>
            </a:r>
            <a:r>
              <a:rPr kumimoji="0" lang="en-GB" sz="2000" b="0" i="0" u="none" strike="noStrike" kern="1200" cap="none" spc="0" normalizeH="0" baseline="0" noProof="0" dirty="0">
                <a:ln>
                  <a:noFill/>
                </a:ln>
                <a:solidFill>
                  <a:srgbClr val="FFFF00"/>
                </a:solidFill>
                <a:effectLst/>
                <a:uLnTx/>
                <a:uFillTx/>
                <a:latin typeface="Segoe UI"/>
                <a:ea typeface="+mn-ea"/>
                <a:cs typeface="+mn-cs"/>
              </a:rPr>
              <a:t> |  </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Curler  </a:t>
            </a:r>
            <a:r>
              <a:rPr kumimoji="0" lang="en-GB" sz="2000" b="0" i="0" u="none" strike="noStrike" kern="1200" cap="none" spc="0" normalizeH="0" baseline="0" noProof="0" dirty="0">
                <a:ln>
                  <a:noFill/>
                </a:ln>
                <a:solidFill>
                  <a:srgbClr val="FFFF00"/>
                </a:solidFill>
                <a:effectLst/>
                <a:uLnTx/>
                <a:uFillTx/>
                <a:latin typeface="Segoe UI"/>
                <a:ea typeface="+mn-ea"/>
                <a:cs typeface="+mn-cs"/>
              </a:rPr>
              <a:t>|</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Photographer </a:t>
            </a:r>
            <a:r>
              <a:rPr kumimoji="0" lang="en-GB" sz="2000" b="0" i="0" u="none" strike="noStrike" kern="1200" cap="none" spc="0" normalizeH="0" baseline="0" noProof="0" dirty="0">
                <a:ln>
                  <a:noFill/>
                </a:ln>
                <a:solidFill>
                  <a:srgbClr val="FFFF00"/>
                </a:solidFill>
                <a:effectLst/>
                <a:uLnTx/>
                <a:uFillTx/>
                <a:latin typeface="Segoe UI"/>
                <a:ea typeface="+mn-ea"/>
                <a:cs typeface="+mn-cs"/>
              </a:rPr>
              <a:t> |  </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Book Lover  </a:t>
            </a:r>
            <a:r>
              <a:rPr kumimoji="0" lang="en-GB" sz="2000" b="0" i="0" u="none" strike="noStrike" kern="1200" cap="none" spc="0" normalizeH="0" baseline="0" noProof="0" dirty="0">
                <a:ln>
                  <a:noFill/>
                </a:ln>
                <a:solidFill>
                  <a:srgbClr val="FFFF00"/>
                </a:solidFill>
                <a:effectLst/>
                <a:uLnTx/>
                <a:uFillTx/>
                <a:latin typeface="Segoe UI"/>
                <a:ea typeface="+mn-ea"/>
                <a:cs typeface="+mn-cs"/>
              </a:rPr>
              <a:t>|</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Runner  </a:t>
            </a:r>
            <a:r>
              <a:rPr kumimoji="0" lang="en-GB" sz="2000" b="0" i="0" u="none" strike="noStrike" kern="1200" cap="none" spc="0" normalizeH="0" baseline="0" noProof="0" dirty="0">
                <a:ln>
                  <a:noFill/>
                </a:ln>
                <a:solidFill>
                  <a:srgbClr val="FFFF00"/>
                </a:solidFill>
                <a:effectLst/>
                <a:uLnTx/>
                <a:uFillTx/>
                <a:latin typeface="Segoe UI"/>
                <a:ea typeface="+mn-ea"/>
                <a:cs typeface="+mn-cs"/>
              </a:rPr>
              <a:t>| </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Speaker </a:t>
            </a:r>
            <a:r>
              <a:rPr kumimoji="0" lang="en-GB" sz="2000" b="0" i="0" u="none" strike="noStrike" kern="1200" cap="none" spc="0" normalizeH="0" baseline="0" noProof="0" dirty="0">
                <a:ln>
                  <a:noFill/>
                </a:ln>
                <a:solidFill>
                  <a:srgbClr val="FFFF00"/>
                </a:solidFill>
                <a:effectLst/>
                <a:uLnTx/>
                <a:uFillTx/>
                <a:latin typeface="Segoe UI"/>
                <a:ea typeface="+mn-ea"/>
                <a:cs typeface="+mn-cs"/>
              </a:rPr>
              <a:t>| </a:t>
            </a:r>
            <a:r>
              <a:rPr kumimoji="0" lang="en-GB" sz="2000" b="0" i="0" u="none" strike="noStrike" kern="1200" cap="none" spc="0" normalizeH="0" baseline="0" noProof="0" dirty="0">
                <a:ln>
                  <a:noFill/>
                </a:ln>
                <a:solidFill>
                  <a:srgbClr val="1A1A1A"/>
                </a:solidFill>
                <a:effectLst/>
                <a:uLnTx/>
                <a:uFillTx/>
                <a:latin typeface="Segoe UI"/>
                <a:ea typeface="+mn-ea"/>
                <a:cs typeface="+mn-cs"/>
              </a:rPr>
              <a:t>STEM Ambassador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13+ years experience in IT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2060"/>
                </a:solidFill>
                <a:effectLst/>
                <a:uLnTx/>
                <a:uFillTx/>
                <a:latin typeface="Segoe UI"/>
                <a:ea typeface="+mn-ea"/>
                <a:cs typeface="+mn-cs"/>
              </a:rPr>
              <a:t>@</a:t>
            </a:r>
            <a:r>
              <a:rPr kumimoji="0" lang="en-GB" sz="2400" b="0" i="0" u="none" strike="noStrike" kern="1200" cap="none" spc="0" normalizeH="0" baseline="0" noProof="0" dirty="0" err="1">
                <a:ln>
                  <a:noFill/>
                </a:ln>
                <a:solidFill>
                  <a:srgbClr val="002060"/>
                </a:solidFill>
                <a:effectLst/>
                <a:uLnTx/>
                <a:uFillTx/>
                <a:latin typeface="Segoe UI"/>
                <a:ea typeface="+mn-ea"/>
                <a:cs typeface="+mn-cs"/>
              </a:rPr>
              <a:t>TechieLass</a:t>
            </a:r>
            <a:endParaRPr kumimoji="0" lang="en-GB" sz="2400" b="0" i="0" u="none" strike="noStrike" kern="1200" cap="none" spc="0" normalizeH="0" baseline="0" noProof="0" dirty="0">
              <a:ln>
                <a:noFill/>
              </a:ln>
              <a:solidFill>
                <a:srgbClr val="00206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00206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206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https://www.techielass.com</a:t>
            </a:r>
            <a:r>
              <a:rPr kumimoji="0" lang="en-GB" sz="2400" b="0" i="0" u="none" strike="noStrike" kern="1200" cap="none" spc="0" normalizeH="0" baseline="0" noProof="0" dirty="0">
                <a:ln>
                  <a:noFill/>
                </a:ln>
                <a:solidFill>
                  <a:srgbClr val="00206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Oval 4">
            <a:extLst>
              <a:ext uri="{FF2B5EF4-FFF2-40B4-BE49-F238E27FC236}">
                <a16:creationId xmlns:a16="http://schemas.microsoft.com/office/drawing/2014/main" id="{9789DB3A-A997-4AC8-9006-5205BBA73080}"/>
              </a:ext>
            </a:extLst>
          </p:cNvPr>
          <p:cNvSpPr/>
          <p:nvPr/>
        </p:nvSpPr>
        <p:spPr>
          <a:xfrm>
            <a:off x="334383" y="5098566"/>
            <a:ext cx="1467522" cy="1539104"/>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691041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371F-287E-4090-B6CE-6A00947A6774}"/>
              </a:ext>
            </a:extLst>
          </p:cNvPr>
          <p:cNvSpPr>
            <a:spLocks noGrp="1"/>
          </p:cNvSpPr>
          <p:nvPr>
            <p:ph type="title"/>
          </p:nvPr>
        </p:nvSpPr>
        <p:spPr/>
        <p:txBody>
          <a:bodyPr/>
          <a:lstStyle/>
          <a:p>
            <a:r>
              <a:rPr lang="en-US"/>
              <a:t>Networking</a:t>
            </a:r>
            <a:endParaRPr lang="en-US" dirty="0"/>
          </a:p>
        </p:txBody>
      </p:sp>
      <p:pic>
        <p:nvPicPr>
          <p:cNvPr id="17" name="Picture 16">
            <a:extLst>
              <a:ext uri="{FF2B5EF4-FFF2-40B4-BE49-F238E27FC236}">
                <a16:creationId xmlns:a16="http://schemas.microsoft.com/office/drawing/2014/main" id="{A4CF32BB-EE5A-4EBC-A138-196099002090}"/>
              </a:ext>
            </a:extLst>
          </p:cNvPr>
          <p:cNvPicPr>
            <a:picLocks noChangeAspect="1"/>
          </p:cNvPicPr>
          <p:nvPr/>
        </p:nvPicPr>
        <p:blipFill rotWithShape="1">
          <a:blip r:embed="rId3"/>
          <a:srcRect l="422" r="-1"/>
          <a:stretch/>
        </p:blipFill>
        <p:spPr>
          <a:xfrm>
            <a:off x="4239585" y="873302"/>
            <a:ext cx="7609233" cy="4451264"/>
          </a:xfrm>
          <a:prstGeom prst="rect">
            <a:avLst/>
          </a:prstGeom>
          <a:effectLst>
            <a:outerShdw dist="76200" dir="2700000" algn="tl" rotWithShape="0">
              <a:prstClr val="black">
                <a:alpha val="14000"/>
              </a:prstClr>
            </a:outerShdw>
          </a:effectLst>
        </p:spPr>
      </p:pic>
      <p:pic>
        <p:nvPicPr>
          <p:cNvPr id="18" name="Picture 17">
            <a:extLst>
              <a:ext uri="{FF2B5EF4-FFF2-40B4-BE49-F238E27FC236}">
                <a16:creationId xmlns:a16="http://schemas.microsoft.com/office/drawing/2014/main" id="{18EEED73-D87C-44D6-A59D-385A147720F4}"/>
              </a:ext>
            </a:extLst>
          </p:cNvPr>
          <p:cNvPicPr>
            <a:picLocks noChangeAspect="1"/>
          </p:cNvPicPr>
          <p:nvPr/>
        </p:nvPicPr>
        <p:blipFill rotWithShape="1">
          <a:blip r:embed="rId4"/>
          <a:srcRect r="405"/>
          <a:stretch/>
        </p:blipFill>
        <p:spPr>
          <a:xfrm>
            <a:off x="5574642" y="3785393"/>
            <a:ext cx="4304708" cy="2384666"/>
          </a:xfrm>
          <a:prstGeom prst="rect">
            <a:avLst/>
          </a:prstGeom>
          <a:effectLst>
            <a:outerShdw dist="76200" dir="2700000" algn="tl" rotWithShape="0">
              <a:prstClr val="black">
                <a:alpha val="14000"/>
              </a:prstClr>
            </a:outerShdw>
          </a:effectLst>
        </p:spPr>
      </p:pic>
      <p:grpSp>
        <p:nvGrpSpPr>
          <p:cNvPr id="8" name="Group 7">
            <a:extLst>
              <a:ext uri="{FF2B5EF4-FFF2-40B4-BE49-F238E27FC236}">
                <a16:creationId xmlns:a16="http://schemas.microsoft.com/office/drawing/2014/main" id="{C96E4845-194F-429E-AD2E-BA36FF6342FB}"/>
              </a:ext>
            </a:extLst>
          </p:cNvPr>
          <p:cNvGrpSpPr/>
          <p:nvPr/>
        </p:nvGrpSpPr>
        <p:grpSpPr>
          <a:xfrm>
            <a:off x="469303" y="2105373"/>
            <a:ext cx="3005902" cy="278349"/>
            <a:chOff x="693506" y="2436733"/>
            <a:chExt cx="3067411" cy="284044"/>
          </a:xfrm>
        </p:grpSpPr>
        <p:sp>
          <p:nvSpPr>
            <p:cNvPr id="9" name="Rectangle 8">
              <a:extLst>
                <a:ext uri="{FF2B5EF4-FFF2-40B4-BE49-F238E27FC236}">
                  <a16:creationId xmlns:a16="http://schemas.microsoft.com/office/drawing/2014/main" id="{4CE6950F-A569-4DE4-AEA8-9DBE1A96454D}"/>
                </a:ext>
              </a:extLst>
            </p:cNvPr>
            <p:cNvSpPr/>
            <p:nvPr/>
          </p:nvSpPr>
          <p:spPr bwMode="auto">
            <a:xfrm>
              <a:off x="951460" y="2436733"/>
              <a:ext cx="2809457" cy="284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33157" defTabSz="913390" fontAlgn="base">
                <a:lnSpc>
                  <a:spcPct val="90000"/>
                </a:lnSpc>
                <a:spcBef>
                  <a:spcPct val="0"/>
                </a:spcBef>
                <a:spcAft>
                  <a:spcPct val="0"/>
                </a:spcAft>
                <a:defRPr/>
              </a:pPr>
              <a:r>
                <a:rPr lang="en-US" sz="2000" kern="0" dirty="0">
                  <a:solidFill>
                    <a:srgbClr val="0072C6"/>
                  </a:solidFill>
                  <a:latin typeface="Segoe UI" panose="020B0502040204020203" pitchFamily="34" charset="0"/>
                  <a:ea typeface="Segoe UI" charset="0"/>
                  <a:cs typeface="Segoe UI" panose="020B0502040204020203" pitchFamily="34" charset="0"/>
                </a:rPr>
                <a:t>Retain IP or change IP</a:t>
              </a:r>
            </a:p>
          </p:txBody>
        </p:sp>
        <p:sp>
          <p:nvSpPr>
            <p:cNvPr id="10" name="Freeform 5">
              <a:extLst>
                <a:ext uri="{FF2B5EF4-FFF2-40B4-BE49-F238E27FC236}">
                  <a16:creationId xmlns:a16="http://schemas.microsoft.com/office/drawing/2014/main" id="{1318EBB7-74A7-4FCF-B295-41A2D95E8EE2}"/>
                </a:ext>
              </a:extLst>
            </p:cNvPr>
            <p:cNvSpPr>
              <a:spLocks/>
            </p:cNvSpPr>
            <p:nvPr/>
          </p:nvSpPr>
          <p:spPr bwMode="auto">
            <a:xfrm>
              <a:off x="693506" y="25029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89606" tIns="44804" rIns="89606" bIns="44804" numCol="1" anchor="t" anchorCtr="0" compatLnSpc="1">
              <a:prstTxWarp prst="textNoShape">
                <a:avLst/>
              </a:prstTxWarp>
            </a:bodyPr>
            <a:lstStyle/>
            <a:p>
              <a:pPr defTabSz="914098"/>
              <a:endParaRPr lang="en-US" sz="2000">
                <a:solidFill>
                  <a:srgbClr val="50505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729061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371F-287E-4090-B6CE-6A00947A6774}"/>
              </a:ext>
            </a:extLst>
          </p:cNvPr>
          <p:cNvSpPr>
            <a:spLocks noGrp="1"/>
          </p:cNvSpPr>
          <p:nvPr>
            <p:ph type="title"/>
          </p:nvPr>
        </p:nvSpPr>
        <p:spPr/>
        <p:txBody>
          <a:bodyPr/>
          <a:lstStyle/>
          <a:p>
            <a:r>
              <a:rPr lang="en-US" dirty="0"/>
              <a:t>Compute</a:t>
            </a:r>
          </a:p>
        </p:txBody>
      </p:sp>
      <p:pic>
        <p:nvPicPr>
          <p:cNvPr id="17" name="Picture 16">
            <a:extLst>
              <a:ext uri="{FF2B5EF4-FFF2-40B4-BE49-F238E27FC236}">
                <a16:creationId xmlns:a16="http://schemas.microsoft.com/office/drawing/2014/main" id="{A4CF32BB-EE5A-4EBC-A138-196099002090}"/>
              </a:ext>
            </a:extLst>
          </p:cNvPr>
          <p:cNvPicPr>
            <a:picLocks noChangeAspect="1"/>
          </p:cNvPicPr>
          <p:nvPr/>
        </p:nvPicPr>
        <p:blipFill rotWithShape="1">
          <a:blip r:embed="rId3"/>
          <a:srcRect l="422" r="-1"/>
          <a:stretch/>
        </p:blipFill>
        <p:spPr>
          <a:xfrm>
            <a:off x="4239585" y="873302"/>
            <a:ext cx="7609233" cy="4451264"/>
          </a:xfrm>
          <a:prstGeom prst="rect">
            <a:avLst/>
          </a:prstGeom>
          <a:effectLst>
            <a:outerShdw dist="76200" dir="2700000" algn="tl" rotWithShape="0">
              <a:prstClr val="black">
                <a:alpha val="14000"/>
              </a:prstClr>
            </a:outerShdw>
          </a:effectLst>
        </p:spPr>
      </p:pic>
      <p:grpSp>
        <p:nvGrpSpPr>
          <p:cNvPr id="8" name="Group 7">
            <a:extLst>
              <a:ext uri="{FF2B5EF4-FFF2-40B4-BE49-F238E27FC236}">
                <a16:creationId xmlns:a16="http://schemas.microsoft.com/office/drawing/2014/main" id="{C96E4845-194F-429E-AD2E-BA36FF6342FB}"/>
              </a:ext>
            </a:extLst>
          </p:cNvPr>
          <p:cNvGrpSpPr/>
          <p:nvPr/>
        </p:nvGrpSpPr>
        <p:grpSpPr>
          <a:xfrm>
            <a:off x="469303" y="2105373"/>
            <a:ext cx="3005902" cy="278349"/>
            <a:chOff x="693506" y="2436733"/>
            <a:chExt cx="3067411" cy="284044"/>
          </a:xfrm>
        </p:grpSpPr>
        <p:sp>
          <p:nvSpPr>
            <p:cNvPr id="9" name="Rectangle 8">
              <a:extLst>
                <a:ext uri="{FF2B5EF4-FFF2-40B4-BE49-F238E27FC236}">
                  <a16:creationId xmlns:a16="http://schemas.microsoft.com/office/drawing/2014/main" id="{4CE6950F-A569-4DE4-AEA8-9DBE1A96454D}"/>
                </a:ext>
              </a:extLst>
            </p:cNvPr>
            <p:cNvSpPr/>
            <p:nvPr/>
          </p:nvSpPr>
          <p:spPr bwMode="auto">
            <a:xfrm>
              <a:off x="951460" y="2436733"/>
              <a:ext cx="2809457" cy="284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33157" defTabSz="913390" fontAlgn="base">
                <a:lnSpc>
                  <a:spcPct val="90000"/>
                </a:lnSpc>
                <a:spcBef>
                  <a:spcPct val="0"/>
                </a:spcBef>
                <a:spcAft>
                  <a:spcPct val="0"/>
                </a:spcAft>
                <a:defRPr/>
              </a:pPr>
              <a:r>
                <a:rPr lang="en-US" sz="2000" kern="0" dirty="0">
                  <a:solidFill>
                    <a:srgbClr val="0072C6"/>
                  </a:solidFill>
                  <a:latin typeface="Segoe UI" panose="020B0502040204020203" pitchFamily="34" charset="0"/>
                  <a:ea typeface="Segoe UI" charset="0"/>
                  <a:cs typeface="Segoe UI" panose="020B0502040204020203" pitchFamily="34" charset="0"/>
                </a:rPr>
                <a:t>Change size</a:t>
              </a:r>
            </a:p>
          </p:txBody>
        </p:sp>
        <p:sp>
          <p:nvSpPr>
            <p:cNvPr id="10" name="Freeform 5">
              <a:extLst>
                <a:ext uri="{FF2B5EF4-FFF2-40B4-BE49-F238E27FC236}">
                  <a16:creationId xmlns:a16="http://schemas.microsoft.com/office/drawing/2014/main" id="{1318EBB7-74A7-4FCF-B295-41A2D95E8EE2}"/>
                </a:ext>
              </a:extLst>
            </p:cNvPr>
            <p:cNvSpPr>
              <a:spLocks/>
            </p:cNvSpPr>
            <p:nvPr/>
          </p:nvSpPr>
          <p:spPr bwMode="auto">
            <a:xfrm>
              <a:off x="693506" y="25029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89606" tIns="44804" rIns="89606" bIns="44804" numCol="1" anchor="t" anchorCtr="0" compatLnSpc="1">
              <a:prstTxWarp prst="textNoShape">
                <a:avLst/>
              </a:prstTxWarp>
            </a:bodyPr>
            <a:lstStyle/>
            <a:p>
              <a:pPr defTabSz="914098"/>
              <a:endParaRPr lang="en-US" sz="2000">
                <a:solidFill>
                  <a:srgbClr val="505050"/>
                </a:solidFill>
                <a:latin typeface="Segoe UI" panose="020B0502040204020203" pitchFamily="34" charset="0"/>
                <a:cs typeface="Segoe UI" panose="020B0502040204020203" pitchFamily="34" charset="0"/>
              </a:endParaRPr>
            </a:p>
          </p:txBody>
        </p:sp>
      </p:grpSp>
      <p:sp>
        <p:nvSpPr>
          <p:cNvPr id="3" name="Rectangle 2">
            <a:extLst>
              <a:ext uri="{FF2B5EF4-FFF2-40B4-BE49-F238E27FC236}">
                <a16:creationId xmlns:a16="http://schemas.microsoft.com/office/drawing/2014/main" id="{D87EF385-B98B-493C-8FF9-708B500C2A89}"/>
              </a:ext>
            </a:extLst>
          </p:cNvPr>
          <p:cNvSpPr/>
          <p:nvPr/>
        </p:nvSpPr>
        <p:spPr bwMode="auto">
          <a:xfrm>
            <a:off x="6096000" y="2170294"/>
            <a:ext cx="5626697" cy="358302"/>
          </a:xfrm>
          <a:prstGeom prst="rect">
            <a:avLst/>
          </a:prstGeom>
          <a:noFill/>
          <a:ln w="28575">
            <a:solidFill>
              <a:schemeClr val="accent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16602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371F-287E-4090-B6CE-6A00947A6774}"/>
              </a:ext>
            </a:extLst>
          </p:cNvPr>
          <p:cNvSpPr>
            <a:spLocks noGrp="1"/>
          </p:cNvSpPr>
          <p:nvPr>
            <p:ph type="title"/>
          </p:nvPr>
        </p:nvSpPr>
        <p:spPr/>
        <p:txBody>
          <a:bodyPr/>
          <a:lstStyle/>
          <a:p>
            <a:r>
              <a:rPr lang="en-US" dirty="0"/>
              <a:t>Pricing</a:t>
            </a:r>
          </a:p>
        </p:txBody>
      </p:sp>
      <p:sp>
        <p:nvSpPr>
          <p:cNvPr id="5" name="Rectangle 4">
            <a:extLst>
              <a:ext uri="{FF2B5EF4-FFF2-40B4-BE49-F238E27FC236}">
                <a16:creationId xmlns:a16="http://schemas.microsoft.com/office/drawing/2014/main" id="{A730A656-E5E2-4EE5-B4F9-1D78EEBCD48B}"/>
              </a:ext>
            </a:extLst>
          </p:cNvPr>
          <p:cNvSpPr/>
          <p:nvPr/>
        </p:nvSpPr>
        <p:spPr>
          <a:xfrm>
            <a:off x="519403" y="6005998"/>
            <a:ext cx="7840825" cy="369332"/>
          </a:xfrm>
          <a:prstGeom prst="rect">
            <a:avLst/>
          </a:prstGeom>
        </p:spPr>
        <p:txBody>
          <a:bodyPr wrap="square">
            <a:spAutoFit/>
          </a:bodyPr>
          <a:lstStyle/>
          <a:p>
            <a:r>
              <a:rPr lang="en-GB" dirty="0">
                <a:hlinkClick r:id="rId3"/>
              </a:rPr>
              <a:t>https://azure.microsoft.com/en-gb/pricing/details/site-recovery/</a:t>
            </a:r>
            <a:endParaRPr lang="en-GB" dirty="0"/>
          </a:p>
        </p:txBody>
      </p:sp>
      <p:sp>
        <p:nvSpPr>
          <p:cNvPr id="7" name="AutoShape 3">
            <a:extLst>
              <a:ext uri="{FF2B5EF4-FFF2-40B4-BE49-F238E27FC236}">
                <a16:creationId xmlns:a16="http://schemas.microsoft.com/office/drawing/2014/main" id="{5D4F5421-05E7-4D2D-B61D-8AFBFB3D3257}"/>
              </a:ext>
            </a:extLst>
          </p:cNvPr>
          <p:cNvSpPr>
            <a:spLocks noChangeAspect="1" noChangeArrowheads="1" noTextEdit="1"/>
          </p:cNvSpPr>
          <p:nvPr/>
        </p:nvSpPr>
        <p:spPr bwMode="auto">
          <a:xfrm>
            <a:off x="749916" y="2707000"/>
            <a:ext cx="107854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a:extLst>
              <a:ext uri="{FF2B5EF4-FFF2-40B4-BE49-F238E27FC236}">
                <a16:creationId xmlns:a16="http://schemas.microsoft.com/office/drawing/2014/main" id="{89D9E0E4-69A6-4563-96A2-DF81757B8014}"/>
              </a:ext>
            </a:extLst>
          </p:cNvPr>
          <p:cNvSpPr>
            <a:spLocks noChangeArrowheads="1"/>
          </p:cNvSpPr>
          <p:nvPr/>
        </p:nvSpPr>
        <p:spPr bwMode="auto">
          <a:xfrm>
            <a:off x="754679" y="2741925"/>
            <a:ext cx="3584575" cy="3730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6">
            <a:extLst>
              <a:ext uri="{FF2B5EF4-FFF2-40B4-BE49-F238E27FC236}">
                <a16:creationId xmlns:a16="http://schemas.microsoft.com/office/drawing/2014/main" id="{509E0619-39F9-401A-A54F-A1BF0DEFA58A}"/>
              </a:ext>
            </a:extLst>
          </p:cNvPr>
          <p:cNvSpPr>
            <a:spLocks noChangeArrowheads="1"/>
          </p:cNvSpPr>
          <p:nvPr/>
        </p:nvSpPr>
        <p:spPr bwMode="auto">
          <a:xfrm>
            <a:off x="4339254" y="2741925"/>
            <a:ext cx="3584575" cy="3730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Rectangle 7">
            <a:extLst>
              <a:ext uri="{FF2B5EF4-FFF2-40B4-BE49-F238E27FC236}">
                <a16:creationId xmlns:a16="http://schemas.microsoft.com/office/drawing/2014/main" id="{CCF4ED2A-CDF2-4E1C-8734-A04213E8425E}"/>
              </a:ext>
            </a:extLst>
          </p:cNvPr>
          <p:cNvSpPr>
            <a:spLocks noChangeArrowheads="1"/>
          </p:cNvSpPr>
          <p:nvPr/>
        </p:nvSpPr>
        <p:spPr bwMode="auto">
          <a:xfrm>
            <a:off x="7923829" y="2741925"/>
            <a:ext cx="3586163" cy="3730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8">
            <a:extLst>
              <a:ext uri="{FF2B5EF4-FFF2-40B4-BE49-F238E27FC236}">
                <a16:creationId xmlns:a16="http://schemas.microsoft.com/office/drawing/2014/main" id="{7C047AD9-2C64-4C36-9F28-87F115726715}"/>
              </a:ext>
            </a:extLst>
          </p:cNvPr>
          <p:cNvSpPr>
            <a:spLocks noChangeArrowheads="1"/>
          </p:cNvSpPr>
          <p:nvPr/>
        </p:nvSpPr>
        <p:spPr bwMode="auto">
          <a:xfrm>
            <a:off x="754679" y="3114988"/>
            <a:ext cx="3584575" cy="642938"/>
          </a:xfrm>
          <a:prstGeom prst="rect">
            <a:avLst/>
          </a:prstGeom>
          <a:solidFill>
            <a:srgbClr val="CB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Rectangle 9">
            <a:extLst>
              <a:ext uri="{FF2B5EF4-FFF2-40B4-BE49-F238E27FC236}">
                <a16:creationId xmlns:a16="http://schemas.microsoft.com/office/drawing/2014/main" id="{38BF3F6F-1131-4DB5-A5AC-50EEA01B3441}"/>
              </a:ext>
            </a:extLst>
          </p:cNvPr>
          <p:cNvSpPr>
            <a:spLocks noChangeArrowheads="1"/>
          </p:cNvSpPr>
          <p:nvPr/>
        </p:nvSpPr>
        <p:spPr bwMode="auto">
          <a:xfrm>
            <a:off x="4339254" y="3114988"/>
            <a:ext cx="3584575" cy="642938"/>
          </a:xfrm>
          <a:prstGeom prst="rect">
            <a:avLst/>
          </a:prstGeom>
          <a:solidFill>
            <a:srgbClr val="CB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10">
            <a:extLst>
              <a:ext uri="{FF2B5EF4-FFF2-40B4-BE49-F238E27FC236}">
                <a16:creationId xmlns:a16="http://schemas.microsoft.com/office/drawing/2014/main" id="{DB9B3DB1-274D-4EE3-9398-099DD5DCCBD7}"/>
              </a:ext>
            </a:extLst>
          </p:cNvPr>
          <p:cNvSpPr>
            <a:spLocks noChangeArrowheads="1"/>
          </p:cNvSpPr>
          <p:nvPr/>
        </p:nvSpPr>
        <p:spPr bwMode="auto">
          <a:xfrm>
            <a:off x="7923829" y="3114988"/>
            <a:ext cx="3586163" cy="642938"/>
          </a:xfrm>
          <a:prstGeom prst="rect">
            <a:avLst/>
          </a:prstGeom>
          <a:solidFill>
            <a:srgbClr val="CB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1">
            <a:extLst>
              <a:ext uri="{FF2B5EF4-FFF2-40B4-BE49-F238E27FC236}">
                <a16:creationId xmlns:a16="http://schemas.microsoft.com/office/drawing/2014/main" id="{43DB39D5-C6F2-4DEC-B0CA-C4A982D8DCBF}"/>
              </a:ext>
            </a:extLst>
          </p:cNvPr>
          <p:cNvSpPr>
            <a:spLocks noChangeArrowheads="1"/>
          </p:cNvSpPr>
          <p:nvPr/>
        </p:nvSpPr>
        <p:spPr bwMode="auto">
          <a:xfrm>
            <a:off x="754679" y="3757925"/>
            <a:ext cx="3584575" cy="644525"/>
          </a:xfrm>
          <a:prstGeom prst="rect">
            <a:avLst/>
          </a:prstGeom>
          <a:solidFill>
            <a:srgbClr val="E7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12">
            <a:extLst>
              <a:ext uri="{FF2B5EF4-FFF2-40B4-BE49-F238E27FC236}">
                <a16:creationId xmlns:a16="http://schemas.microsoft.com/office/drawing/2014/main" id="{E520438D-0A88-4958-9DDD-08144E9AE7EE}"/>
              </a:ext>
            </a:extLst>
          </p:cNvPr>
          <p:cNvSpPr>
            <a:spLocks noChangeArrowheads="1"/>
          </p:cNvSpPr>
          <p:nvPr/>
        </p:nvSpPr>
        <p:spPr bwMode="auto">
          <a:xfrm>
            <a:off x="4339254" y="3757925"/>
            <a:ext cx="3584575" cy="644525"/>
          </a:xfrm>
          <a:prstGeom prst="rect">
            <a:avLst/>
          </a:prstGeom>
          <a:solidFill>
            <a:srgbClr val="E7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13">
            <a:extLst>
              <a:ext uri="{FF2B5EF4-FFF2-40B4-BE49-F238E27FC236}">
                <a16:creationId xmlns:a16="http://schemas.microsoft.com/office/drawing/2014/main" id="{2AD00908-0F0C-4E24-ACBE-42639C04373B}"/>
              </a:ext>
            </a:extLst>
          </p:cNvPr>
          <p:cNvSpPr>
            <a:spLocks noChangeArrowheads="1"/>
          </p:cNvSpPr>
          <p:nvPr/>
        </p:nvSpPr>
        <p:spPr bwMode="auto">
          <a:xfrm>
            <a:off x="7923829" y="3757925"/>
            <a:ext cx="3586163" cy="644525"/>
          </a:xfrm>
          <a:prstGeom prst="rect">
            <a:avLst/>
          </a:prstGeom>
          <a:solidFill>
            <a:srgbClr val="E7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4">
            <a:extLst>
              <a:ext uri="{FF2B5EF4-FFF2-40B4-BE49-F238E27FC236}">
                <a16:creationId xmlns:a16="http://schemas.microsoft.com/office/drawing/2014/main" id="{54EA7ECB-3E78-4096-B60A-27E61E82D6F2}"/>
              </a:ext>
            </a:extLst>
          </p:cNvPr>
          <p:cNvSpPr>
            <a:spLocks noChangeShapeType="1"/>
          </p:cNvSpPr>
          <p:nvPr/>
        </p:nvSpPr>
        <p:spPr bwMode="auto">
          <a:xfrm>
            <a:off x="4339254" y="2735575"/>
            <a:ext cx="0" cy="16732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5">
            <a:extLst>
              <a:ext uri="{FF2B5EF4-FFF2-40B4-BE49-F238E27FC236}">
                <a16:creationId xmlns:a16="http://schemas.microsoft.com/office/drawing/2014/main" id="{766C87F4-398B-4CDD-8FA7-75B54B704CC1}"/>
              </a:ext>
            </a:extLst>
          </p:cNvPr>
          <p:cNvSpPr>
            <a:spLocks noChangeShapeType="1"/>
          </p:cNvSpPr>
          <p:nvPr/>
        </p:nvSpPr>
        <p:spPr bwMode="auto">
          <a:xfrm>
            <a:off x="7923829" y="2735575"/>
            <a:ext cx="0" cy="16732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6">
            <a:extLst>
              <a:ext uri="{FF2B5EF4-FFF2-40B4-BE49-F238E27FC236}">
                <a16:creationId xmlns:a16="http://schemas.microsoft.com/office/drawing/2014/main" id="{6FC62F1C-F6E1-4BE6-AEB5-044C5EEBB7EB}"/>
              </a:ext>
            </a:extLst>
          </p:cNvPr>
          <p:cNvSpPr>
            <a:spLocks noChangeShapeType="1"/>
          </p:cNvSpPr>
          <p:nvPr/>
        </p:nvSpPr>
        <p:spPr bwMode="auto">
          <a:xfrm>
            <a:off x="748329" y="3114988"/>
            <a:ext cx="10768013"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7">
            <a:extLst>
              <a:ext uri="{FF2B5EF4-FFF2-40B4-BE49-F238E27FC236}">
                <a16:creationId xmlns:a16="http://schemas.microsoft.com/office/drawing/2014/main" id="{DE5097B7-5F6E-4CDC-B1A1-766FB8C81B0F}"/>
              </a:ext>
            </a:extLst>
          </p:cNvPr>
          <p:cNvSpPr>
            <a:spLocks noChangeShapeType="1"/>
          </p:cNvSpPr>
          <p:nvPr/>
        </p:nvSpPr>
        <p:spPr bwMode="auto">
          <a:xfrm>
            <a:off x="748329" y="3757925"/>
            <a:ext cx="1076801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Line 18">
            <a:extLst>
              <a:ext uri="{FF2B5EF4-FFF2-40B4-BE49-F238E27FC236}">
                <a16:creationId xmlns:a16="http://schemas.microsoft.com/office/drawing/2014/main" id="{35BD2EC1-2CEB-4F21-A83A-5F482968AE85}"/>
              </a:ext>
            </a:extLst>
          </p:cNvPr>
          <p:cNvSpPr>
            <a:spLocks noChangeShapeType="1"/>
          </p:cNvSpPr>
          <p:nvPr/>
        </p:nvSpPr>
        <p:spPr bwMode="auto">
          <a:xfrm>
            <a:off x="754679" y="2735575"/>
            <a:ext cx="0" cy="16732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9">
            <a:extLst>
              <a:ext uri="{FF2B5EF4-FFF2-40B4-BE49-F238E27FC236}">
                <a16:creationId xmlns:a16="http://schemas.microsoft.com/office/drawing/2014/main" id="{72157A9C-36C7-47B0-8A43-987A0D2DDCB9}"/>
              </a:ext>
            </a:extLst>
          </p:cNvPr>
          <p:cNvSpPr>
            <a:spLocks noChangeShapeType="1"/>
          </p:cNvSpPr>
          <p:nvPr/>
        </p:nvSpPr>
        <p:spPr bwMode="auto">
          <a:xfrm>
            <a:off x="11509991" y="2735575"/>
            <a:ext cx="0" cy="16732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0">
            <a:extLst>
              <a:ext uri="{FF2B5EF4-FFF2-40B4-BE49-F238E27FC236}">
                <a16:creationId xmlns:a16="http://schemas.microsoft.com/office/drawing/2014/main" id="{91F6B2F7-94FD-4642-AEEC-FF972FA51196}"/>
              </a:ext>
            </a:extLst>
          </p:cNvPr>
          <p:cNvSpPr>
            <a:spLocks noChangeShapeType="1"/>
          </p:cNvSpPr>
          <p:nvPr/>
        </p:nvSpPr>
        <p:spPr bwMode="auto">
          <a:xfrm>
            <a:off x="748329" y="2741925"/>
            <a:ext cx="1076801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Line 21">
            <a:extLst>
              <a:ext uri="{FF2B5EF4-FFF2-40B4-BE49-F238E27FC236}">
                <a16:creationId xmlns:a16="http://schemas.microsoft.com/office/drawing/2014/main" id="{20629A71-24DB-4041-9501-3F044C9DFD27}"/>
              </a:ext>
            </a:extLst>
          </p:cNvPr>
          <p:cNvSpPr>
            <a:spLocks noChangeShapeType="1"/>
          </p:cNvSpPr>
          <p:nvPr/>
        </p:nvSpPr>
        <p:spPr bwMode="auto">
          <a:xfrm>
            <a:off x="748329" y="4402450"/>
            <a:ext cx="1076801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Rectangle 22">
            <a:extLst>
              <a:ext uri="{FF2B5EF4-FFF2-40B4-BE49-F238E27FC236}">
                <a16:creationId xmlns:a16="http://schemas.microsoft.com/office/drawing/2014/main" id="{A07C6406-CB26-45C8-941F-906F24839890}"/>
              </a:ext>
            </a:extLst>
          </p:cNvPr>
          <p:cNvSpPr>
            <a:spLocks noChangeArrowheads="1"/>
          </p:cNvSpPr>
          <p:nvPr/>
        </p:nvSpPr>
        <p:spPr bwMode="auto">
          <a:xfrm>
            <a:off x="4436091" y="2764150"/>
            <a:ext cx="22828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Segoe UI Semilight" panose="020B0402040204020203" pitchFamily="34" charset="0"/>
              </a:rPr>
              <a:t>Price for first 31 days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3873F84E-448A-444A-A2FC-CFABB444E6E6}"/>
              </a:ext>
            </a:extLst>
          </p:cNvPr>
          <p:cNvSpPr>
            <a:spLocks noChangeArrowheads="1"/>
          </p:cNvSpPr>
          <p:nvPr/>
        </p:nvSpPr>
        <p:spPr bwMode="auto">
          <a:xfrm>
            <a:off x="8020666" y="2764150"/>
            <a:ext cx="20161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Segoe UI Semilight" panose="020B0402040204020203" pitchFamily="34" charset="0"/>
              </a:rPr>
              <a:t>Price after 31 days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855BE184-75C7-4C9B-A4DA-84D9C894CB8F}"/>
              </a:ext>
            </a:extLst>
          </p:cNvPr>
          <p:cNvSpPr>
            <a:spLocks noChangeArrowheads="1"/>
          </p:cNvSpPr>
          <p:nvPr/>
        </p:nvSpPr>
        <p:spPr bwMode="auto">
          <a:xfrm>
            <a:off x="851516" y="3137213"/>
            <a:ext cx="34766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505050"/>
                </a:solidFill>
                <a:effectLst/>
                <a:latin typeface="Segoe UI Semilight" panose="020B0402040204020203" pitchFamily="34" charset="0"/>
              </a:rPr>
              <a:t>Azure Site Recovery to customer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A0FA0B86-5CA6-4DD6-B9DC-22393CC2DD77}"/>
              </a:ext>
            </a:extLst>
          </p:cNvPr>
          <p:cNvSpPr>
            <a:spLocks noChangeArrowheads="1"/>
          </p:cNvSpPr>
          <p:nvPr/>
        </p:nvSpPr>
        <p:spPr bwMode="auto">
          <a:xfrm>
            <a:off x="4042391" y="3137213"/>
            <a:ext cx="2286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505050"/>
                </a:solidFill>
                <a:effectLst/>
                <a:latin typeface="Segoe UI Semilight" panose="020B04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338AB241-7ED9-4467-BA1B-F230471B99DD}"/>
              </a:ext>
            </a:extLst>
          </p:cNvPr>
          <p:cNvSpPr>
            <a:spLocks noChangeArrowheads="1"/>
          </p:cNvSpPr>
          <p:nvPr/>
        </p:nvSpPr>
        <p:spPr bwMode="auto">
          <a:xfrm>
            <a:off x="851516" y="3416613"/>
            <a:ext cx="12890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505050"/>
                </a:solidFill>
                <a:effectLst/>
                <a:latin typeface="Segoe UI Semilight" panose="020B0402040204020203" pitchFamily="34" charset="0"/>
              </a:rPr>
              <a:t>owned sites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8198B35B-5884-48D3-9344-4A2F96A162C2}"/>
              </a:ext>
            </a:extLst>
          </p:cNvPr>
          <p:cNvSpPr>
            <a:spLocks noChangeArrowheads="1"/>
          </p:cNvSpPr>
          <p:nvPr/>
        </p:nvSpPr>
        <p:spPr bwMode="auto">
          <a:xfrm>
            <a:off x="4436091" y="3137213"/>
            <a:ext cx="573088"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505050"/>
                </a:solidFill>
                <a:effectLst/>
                <a:latin typeface="Segoe UI Semilight" panose="020B0402040204020203" pitchFamily="34" charset="0"/>
              </a:rPr>
              <a:t>Free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0C235541-8F57-4C44-84B6-9BD91B513E87}"/>
              </a:ext>
            </a:extLst>
          </p:cNvPr>
          <p:cNvSpPr>
            <a:spLocks noChangeArrowheads="1"/>
          </p:cNvSpPr>
          <p:nvPr/>
        </p:nvSpPr>
        <p:spPr bwMode="auto">
          <a:xfrm>
            <a:off x="8020666" y="3137213"/>
            <a:ext cx="29051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505050"/>
                </a:solidFill>
                <a:effectLst/>
                <a:latin typeface="Segoe UI Semilight" panose="020B0402040204020203" pitchFamily="34" charset="0"/>
              </a:rPr>
              <a:t>£11.94/month per instance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002FBD76-DAEA-4EFB-AF38-A7E612CF3185}"/>
              </a:ext>
            </a:extLst>
          </p:cNvPr>
          <p:cNvSpPr>
            <a:spLocks noChangeArrowheads="1"/>
          </p:cNvSpPr>
          <p:nvPr/>
        </p:nvSpPr>
        <p:spPr bwMode="auto">
          <a:xfrm>
            <a:off x="8020666" y="3416613"/>
            <a:ext cx="10890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505050"/>
                </a:solidFill>
                <a:effectLst/>
                <a:latin typeface="Segoe UI Semilight" panose="020B0402040204020203" pitchFamily="34" charset="0"/>
              </a:rPr>
              <a:t>protected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AAC73FC7-0714-41FC-BE61-2908DAE8F66C}"/>
              </a:ext>
            </a:extLst>
          </p:cNvPr>
          <p:cNvSpPr>
            <a:spLocks noChangeArrowheads="1"/>
          </p:cNvSpPr>
          <p:nvPr/>
        </p:nvSpPr>
        <p:spPr bwMode="auto">
          <a:xfrm>
            <a:off x="851516" y="3780150"/>
            <a:ext cx="31226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505050"/>
                </a:solidFill>
                <a:effectLst/>
                <a:latin typeface="Segoe UI Semilight" panose="020B0402040204020203" pitchFamily="34" charset="0"/>
              </a:rPr>
              <a:t>Azure Site Recovery to 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31">
            <a:extLst>
              <a:ext uri="{FF2B5EF4-FFF2-40B4-BE49-F238E27FC236}">
                <a16:creationId xmlns:a16="http://schemas.microsoft.com/office/drawing/2014/main" id="{F28EE815-D0E6-4F46-9093-7559DB24FD45}"/>
              </a:ext>
            </a:extLst>
          </p:cNvPr>
          <p:cNvSpPr>
            <a:spLocks noChangeArrowheads="1"/>
          </p:cNvSpPr>
          <p:nvPr/>
        </p:nvSpPr>
        <p:spPr bwMode="auto">
          <a:xfrm>
            <a:off x="4436091" y="3780150"/>
            <a:ext cx="573088"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505050"/>
                </a:solidFill>
                <a:effectLst/>
                <a:latin typeface="Segoe UI Semilight" panose="020B0402040204020203" pitchFamily="34" charset="0"/>
              </a:rPr>
              <a:t>Free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32">
            <a:extLst>
              <a:ext uri="{FF2B5EF4-FFF2-40B4-BE49-F238E27FC236}">
                <a16:creationId xmlns:a16="http://schemas.microsoft.com/office/drawing/2014/main" id="{2B6E2D47-A617-49E0-A014-64521BAE7490}"/>
              </a:ext>
            </a:extLst>
          </p:cNvPr>
          <p:cNvSpPr>
            <a:spLocks noChangeArrowheads="1"/>
          </p:cNvSpPr>
          <p:nvPr/>
        </p:nvSpPr>
        <p:spPr bwMode="auto">
          <a:xfrm>
            <a:off x="8020666" y="3780150"/>
            <a:ext cx="29432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505050"/>
                </a:solidFill>
                <a:effectLst/>
                <a:latin typeface="Segoe UI Semilight" panose="020B0402040204020203" pitchFamily="34" charset="0"/>
              </a:rPr>
              <a:t>£18.64/month per instance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33">
            <a:extLst>
              <a:ext uri="{FF2B5EF4-FFF2-40B4-BE49-F238E27FC236}">
                <a16:creationId xmlns:a16="http://schemas.microsoft.com/office/drawing/2014/main" id="{28971C7F-EA20-49C1-BC54-0179785585C9}"/>
              </a:ext>
            </a:extLst>
          </p:cNvPr>
          <p:cNvSpPr>
            <a:spLocks noChangeArrowheads="1"/>
          </p:cNvSpPr>
          <p:nvPr/>
        </p:nvSpPr>
        <p:spPr bwMode="auto">
          <a:xfrm>
            <a:off x="8020666" y="4057963"/>
            <a:ext cx="11366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505050"/>
                </a:solidFill>
                <a:effectLst/>
                <a:latin typeface="Segoe UI Semilight" panose="020B0402040204020203" pitchFamily="34" charset="0"/>
              </a:rPr>
              <a:t>protected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69804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9066BE29-073E-4885-B537-32AC9F3DC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000" y="185955"/>
            <a:ext cx="7898000" cy="7021990"/>
          </a:xfrm>
          <a:prstGeom prst="rect">
            <a:avLst/>
          </a:prstGeom>
        </p:spPr>
      </p:pic>
      <p:sp>
        <p:nvSpPr>
          <p:cNvPr id="4" name="TextBox 3">
            <a:extLst>
              <a:ext uri="{FF2B5EF4-FFF2-40B4-BE49-F238E27FC236}">
                <a16:creationId xmlns:a16="http://schemas.microsoft.com/office/drawing/2014/main" id="{30CDB81B-87A0-4305-927B-CB3F1E3A8B0B}"/>
              </a:ext>
            </a:extLst>
          </p:cNvPr>
          <p:cNvSpPr txBox="1"/>
          <p:nvPr/>
        </p:nvSpPr>
        <p:spPr>
          <a:xfrm>
            <a:off x="1913052" y="2936558"/>
            <a:ext cx="8365945" cy="984885"/>
          </a:xfrm>
          <a:prstGeom prst="rect">
            <a:avLst/>
          </a:prstGeom>
          <a:noFill/>
        </p:spPr>
        <p:txBody>
          <a:bodyPr wrap="none" lIns="365760" tIns="182880" rIns="36576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What is Windows Admin Center?</a:t>
            </a:r>
          </a:p>
        </p:txBody>
      </p:sp>
    </p:spTree>
    <p:extLst>
      <p:ext uri="{BB962C8B-B14F-4D97-AF65-F5344CB8AC3E}">
        <p14:creationId xmlns:p14="http://schemas.microsoft.com/office/powerpoint/2010/main" val="2259224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94318A-17B4-422C-8B3D-B94DF2FFE3D3}"/>
              </a:ext>
            </a:extLst>
          </p:cNvPr>
          <p:cNvSpPr txBox="1"/>
          <p:nvPr/>
        </p:nvSpPr>
        <p:spPr>
          <a:xfrm>
            <a:off x="670999" y="154409"/>
            <a:ext cx="777802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 before Windows Admin Center</a:t>
            </a:r>
          </a:p>
        </p:txBody>
      </p:sp>
    </p:spTree>
    <p:extLst>
      <p:ext uri="{BB962C8B-B14F-4D97-AF65-F5344CB8AC3E}">
        <p14:creationId xmlns:p14="http://schemas.microsoft.com/office/powerpoint/2010/main" val="1257327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94318A-17B4-422C-8B3D-B94DF2FFE3D3}"/>
              </a:ext>
            </a:extLst>
          </p:cNvPr>
          <p:cNvSpPr txBox="1"/>
          <p:nvPr/>
        </p:nvSpPr>
        <p:spPr>
          <a:xfrm>
            <a:off x="670999" y="154409"/>
            <a:ext cx="777802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 before Windows Admin Center</a:t>
            </a:r>
          </a:p>
        </p:txBody>
      </p:sp>
      <p:sp>
        <p:nvSpPr>
          <p:cNvPr id="2" name="Rectangle 1">
            <a:extLst>
              <a:ext uri="{FF2B5EF4-FFF2-40B4-BE49-F238E27FC236}">
                <a16:creationId xmlns:a16="http://schemas.microsoft.com/office/drawing/2014/main" id="{3738B993-358C-4AEA-9FCE-E833BAD9F0BA}"/>
              </a:ext>
            </a:extLst>
          </p:cNvPr>
          <p:cNvSpPr/>
          <p:nvPr/>
        </p:nvSpPr>
        <p:spPr>
          <a:xfrm>
            <a:off x="6644195" y="7148634"/>
            <a:ext cx="3028851" cy="82933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Core</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1709, 2016, 2012R2, 2012</a:t>
            </a:r>
          </a:p>
        </p:txBody>
      </p:sp>
      <p:sp>
        <p:nvSpPr>
          <p:cNvPr id="11" name="Rectangle 10">
            <a:extLst>
              <a:ext uri="{FF2B5EF4-FFF2-40B4-BE49-F238E27FC236}">
                <a16:creationId xmlns:a16="http://schemas.microsoft.com/office/drawing/2014/main" id="{5AF8657E-C839-4F13-A4C1-D6851D1CC6C1}"/>
              </a:ext>
            </a:extLst>
          </p:cNvPr>
          <p:cNvSpPr/>
          <p:nvPr/>
        </p:nvSpPr>
        <p:spPr>
          <a:xfrm>
            <a:off x="9830483" y="7432845"/>
            <a:ext cx="2361517"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10 Client</a:t>
            </a:r>
            <a:endPar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8" name="Picture 7">
            <a:extLst>
              <a:ext uri="{FF2B5EF4-FFF2-40B4-BE49-F238E27FC236}">
                <a16:creationId xmlns:a16="http://schemas.microsoft.com/office/drawing/2014/main" id="{B7DF6BEF-C982-46E2-8491-FE0B8840210A}"/>
              </a:ext>
            </a:extLst>
          </p:cNvPr>
          <p:cNvPicPr>
            <a:picLocks noChangeAspect="1"/>
          </p:cNvPicPr>
          <p:nvPr/>
        </p:nvPicPr>
        <p:blipFill>
          <a:blip r:embed="rId3"/>
          <a:stretch>
            <a:fillRect/>
          </a:stretch>
        </p:blipFill>
        <p:spPr>
          <a:xfrm>
            <a:off x="629435" y="708407"/>
            <a:ext cx="10933129" cy="6149593"/>
          </a:xfrm>
          <a:prstGeom prst="rect">
            <a:avLst/>
          </a:prstGeom>
        </p:spPr>
      </p:pic>
      <p:sp>
        <p:nvSpPr>
          <p:cNvPr id="12" name="Rectangle 11">
            <a:extLst>
              <a:ext uri="{FF2B5EF4-FFF2-40B4-BE49-F238E27FC236}">
                <a16:creationId xmlns:a16="http://schemas.microsoft.com/office/drawing/2014/main" id="{741A56E6-EA0E-4A7D-BDEA-AE8B358306F4}"/>
              </a:ext>
            </a:extLst>
          </p:cNvPr>
          <p:cNvSpPr/>
          <p:nvPr/>
        </p:nvSpPr>
        <p:spPr>
          <a:xfrm>
            <a:off x="3839343" y="6306175"/>
            <a:ext cx="4513312"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2016, </a:t>
            </a:r>
            <a:r>
              <a:rPr kumimoji="0" lang="en-US" sz="2000" b="1" i="0" u="none" strike="noStrike" kern="1200" cap="none" spc="0" normalizeH="0" baseline="0" noProof="0" dirty="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2012 R2</a:t>
            </a: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2012</a:t>
            </a:r>
          </a:p>
        </p:txBody>
      </p:sp>
    </p:spTree>
    <p:extLst>
      <p:ext uri="{BB962C8B-B14F-4D97-AF65-F5344CB8AC3E}">
        <p14:creationId xmlns:p14="http://schemas.microsoft.com/office/powerpoint/2010/main" val="1827879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94318A-17B4-422C-8B3D-B94DF2FFE3D3}"/>
              </a:ext>
            </a:extLst>
          </p:cNvPr>
          <p:cNvSpPr txBox="1"/>
          <p:nvPr/>
        </p:nvSpPr>
        <p:spPr>
          <a:xfrm>
            <a:off x="670999" y="154409"/>
            <a:ext cx="777802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 before Windows Admin Center</a:t>
            </a:r>
          </a:p>
        </p:txBody>
      </p:sp>
      <p:sp>
        <p:nvSpPr>
          <p:cNvPr id="2" name="Rectangle 1">
            <a:extLst>
              <a:ext uri="{FF2B5EF4-FFF2-40B4-BE49-F238E27FC236}">
                <a16:creationId xmlns:a16="http://schemas.microsoft.com/office/drawing/2014/main" id="{3738B993-358C-4AEA-9FCE-E833BAD9F0BA}"/>
              </a:ext>
            </a:extLst>
          </p:cNvPr>
          <p:cNvSpPr/>
          <p:nvPr/>
        </p:nvSpPr>
        <p:spPr>
          <a:xfrm>
            <a:off x="6644195" y="7148634"/>
            <a:ext cx="3028851" cy="82933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Core</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1709, 2016, 2012R2, 2012</a:t>
            </a:r>
          </a:p>
        </p:txBody>
      </p:sp>
      <p:sp>
        <p:nvSpPr>
          <p:cNvPr id="11" name="Rectangle 10">
            <a:extLst>
              <a:ext uri="{FF2B5EF4-FFF2-40B4-BE49-F238E27FC236}">
                <a16:creationId xmlns:a16="http://schemas.microsoft.com/office/drawing/2014/main" id="{5AF8657E-C839-4F13-A4C1-D6851D1CC6C1}"/>
              </a:ext>
            </a:extLst>
          </p:cNvPr>
          <p:cNvSpPr/>
          <p:nvPr/>
        </p:nvSpPr>
        <p:spPr>
          <a:xfrm>
            <a:off x="9830483" y="7432845"/>
            <a:ext cx="2361517"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10 Client</a:t>
            </a:r>
            <a:endPar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8" name="Picture 7">
            <a:extLst>
              <a:ext uri="{FF2B5EF4-FFF2-40B4-BE49-F238E27FC236}">
                <a16:creationId xmlns:a16="http://schemas.microsoft.com/office/drawing/2014/main" id="{B7DF6BEF-C982-46E2-8491-FE0B8840210A}"/>
              </a:ext>
            </a:extLst>
          </p:cNvPr>
          <p:cNvPicPr>
            <a:picLocks noChangeAspect="1"/>
          </p:cNvPicPr>
          <p:nvPr/>
        </p:nvPicPr>
        <p:blipFill>
          <a:blip r:embed="rId5"/>
          <a:stretch>
            <a:fillRect/>
          </a:stretch>
        </p:blipFill>
        <p:spPr>
          <a:xfrm>
            <a:off x="432009" y="708407"/>
            <a:ext cx="10933129" cy="6149593"/>
          </a:xfrm>
          <a:prstGeom prst="rect">
            <a:avLst/>
          </a:prstGeom>
        </p:spPr>
      </p:pic>
      <p:sp>
        <p:nvSpPr>
          <p:cNvPr id="12" name="Rectangle 11">
            <a:extLst>
              <a:ext uri="{FF2B5EF4-FFF2-40B4-BE49-F238E27FC236}">
                <a16:creationId xmlns:a16="http://schemas.microsoft.com/office/drawing/2014/main" id="{741A56E6-EA0E-4A7D-BDEA-AE8B358306F4}"/>
              </a:ext>
            </a:extLst>
          </p:cNvPr>
          <p:cNvSpPr/>
          <p:nvPr/>
        </p:nvSpPr>
        <p:spPr>
          <a:xfrm>
            <a:off x="3839344" y="6304259"/>
            <a:ext cx="4513312"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2016, 2012R2, 2012</a:t>
            </a:r>
          </a:p>
        </p:txBody>
      </p:sp>
      <p:pic>
        <p:nvPicPr>
          <p:cNvPr id="5" name="SoD-Server">
            <a:hlinkClick r:id="" action="ppaction://media"/>
            <a:extLst>
              <a:ext uri="{FF2B5EF4-FFF2-40B4-BE49-F238E27FC236}">
                <a16:creationId xmlns:a16="http://schemas.microsoft.com/office/drawing/2014/main" id="{BDE9AC83-A7D5-4361-AD03-BBB44DE5ED4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9435" y="682278"/>
            <a:ext cx="10933129" cy="6149886"/>
          </a:xfrm>
          <a:prstGeom prst="rect">
            <a:avLst/>
          </a:prstGeom>
        </p:spPr>
      </p:pic>
    </p:spTree>
    <p:extLst>
      <p:ext uri="{BB962C8B-B14F-4D97-AF65-F5344CB8AC3E}">
        <p14:creationId xmlns:p14="http://schemas.microsoft.com/office/powerpoint/2010/main" val="156346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94318A-17B4-422C-8B3D-B94DF2FFE3D3}"/>
              </a:ext>
            </a:extLst>
          </p:cNvPr>
          <p:cNvSpPr txBox="1"/>
          <p:nvPr/>
        </p:nvSpPr>
        <p:spPr>
          <a:xfrm>
            <a:off x="670999" y="154409"/>
            <a:ext cx="777802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 before Windows Admin Center</a:t>
            </a:r>
          </a:p>
        </p:txBody>
      </p:sp>
      <p:sp>
        <p:nvSpPr>
          <p:cNvPr id="2" name="Rectangle 1">
            <a:extLst>
              <a:ext uri="{FF2B5EF4-FFF2-40B4-BE49-F238E27FC236}">
                <a16:creationId xmlns:a16="http://schemas.microsoft.com/office/drawing/2014/main" id="{3738B993-358C-4AEA-9FCE-E833BAD9F0BA}"/>
              </a:ext>
            </a:extLst>
          </p:cNvPr>
          <p:cNvSpPr/>
          <p:nvPr/>
        </p:nvSpPr>
        <p:spPr>
          <a:xfrm>
            <a:off x="6644195" y="7148634"/>
            <a:ext cx="3028851" cy="82933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Core</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1709, 2016, 2012R2, 2012</a:t>
            </a:r>
          </a:p>
        </p:txBody>
      </p:sp>
      <p:sp>
        <p:nvSpPr>
          <p:cNvPr id="11" name="Rectangle 10">
            <a:extLst>
              <a:ext uri="{FF2B5EF4-FFF2-40B4-BE49-F238E27FC236}">
                <a16:creationId xmlns:a16="http://schemas.microsoft.com/office/drawing/2014/main" id="{5AF8657E-C839-4F13-A4C1-D6851D1CC6C1}"/>
              </a:ext>
            </a:extLst>
          </p:cNvPr>
          <p:cNvSpPr/>
          <p:nvPr/>
        </p:nvSpPr>
        <p:spPr>
          <a:xfrm>
            <a:off x="9830483" y="7432845"/>
            <a:ext cx="2361517"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10 Client</a:t>
            </a:r>
            <a:endPar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741A56E6-EA0E-4A7D-BDEA-AE8B358306F4}"/>
              </a:ext>
            </a:extLst>
          </p:cNvPr>
          <p:cNvSpPr/>
          <p:nvPr/>
        </p:nvSpPr>
        <p:spPr>
          <a:xfrm>
            <a:off x="3839344" y="6304259"/>
            <a:ext cx="4513312"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2016, 2012R2, 2012</a:t>
            </a:r>
          </a:p>
        </p:txBody>
      </p:sp>
      <p:pic>
        <p:nvPicPr>
          <p:cNvPr id="3" name="Picture 2">
            <a:extLst>
              <a:ext uri="{FF2B5EF4-FFF2-40B4-BE49-F238E27FC236}">
                <a16:creationId xmlns:a16="http://schemas.microsoft.com/office/drawing/2014/main" id="{C97339EA-88D0-4F50-9186-5C3FFB77DE02}"/>
              </a:ext>
            </a:extLst>
          </p:cNvPr>
          <p:cNvPicPr>
            <a:picLocks noChangeAspect="1"/>
          </p:cNvPicPr>
          <p:nvPr/>
        </p:nvPicPr>
        <p:blipFill>
          <a:blip r:embed="rId3"/>
          <a:stretch>
            <a:fillRect/>
          </a:stretch>
        </p:blipFill>
        <p:spPr>
          <a:xfrm>
            <a:off x="627888" y="614717"/>
            <a:ext cx="10936224" cy="6243283"/>
          </a:xfrm>
          <a:prstGeom prst="rect">
            <a:avLst/>
          </a:prstGeom>
        </p:spPr>
      </p:pic>
    </p:spTree>
    <p:extLst>
      <p:ext uri="{BB962C8B-B14F-4D97-AF65-F5344CB8AC3E}">
        <p14:creationId xmlns:p14="http://schemas.microsoft.com/office/powerpoint/2010/main" val="2532469508"/>
      </p:ext>
    </p:extLst>
  </p:cSld>
  <p:clrMapOvr>
    <a:masterClrMapping/>
  </p:clrMapOvr>
  <mc:AlternateContent xmlns:mc="http://schemas.openxmlformats.org/markup-compatibility/2006" xmlns:p14="http://schemas.microsoft.com/office/powerpoint/2010/main">
    <mc:Choice Requires="p14">
      <p:transition spd="slow" p14:dur="2000" advClick="0" advTm="10"/>
    </mc:Choice>
    <mc:Fallback xmlns="">
      <p:transition spd="slow" advClick="0" advTm="1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94318A-17B4-422C-8B3D-B94DF2FFE3D3}"/>
              </a:ext>
            </a:extLst>
          </p:cNvPr>
          <p:cNvSpPr txBox="1"/>
          <p:nvPr/>
        </p:nvSpPr>
        <p:spPr>
          <a:xfrm>
            <a:off x="670999" y="154409"/>
            <a:ext cx="777802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 before Windows Admin Center</a:t>
            </a:r>
          </a:p>
        </p:txBody>
      </p:sp>
      <p:sp>
        <p:nvSpPr>
          <p:cNvPr id="2" name="Rectangle 1">
            <a:extLst>
              <a:ext uri="{FF2B5EF4-FFF2-40B4-BE49-F238E27FC236}">
                <a16:creationId xmlns:a16="http://schemas.microsoft.com/office/drawing/2014/main" id="{3738B993-358C-4AEA-9FCE-E833BAD9F0BA}"/>
              </a:ext>
            </a:extLst>
          </p:cNvPr>
          <p:cNvSpPr/>
          <p:nvPr/>
        </p:nvSpPr>
        <p:spPr>
          <a:xfrm>
            <a:off x="6644195" y="7148634"/>
            <a:ext cx="3028851" cy="82933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Core</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1709, 2016, 2012R2, 2012</a:t>
            </a:r>
          </a:p>
        </p:txBody>
      </p:sp>
      <p:sp>
        <p:nvSpPr>
          <p:cNvPr id="11" name="Rectangle 10">
            <a:extLst>
              <a:ext uri="{FF2B5EF4-FFF2-40B4-BE49-F238E27FC236}">
                <a16:creationId xmlns:a16="http://schemas.microsoft.com/office/drawing/2014/main" id="{5AF8657E-C839-4F13-A4C1-D6851D1CC6C1}"/>
              </a:ext>
            </a:extLst>
          </p:cNvPr>
          <p:cNvSpPr/>
          <p:nvPr/>
        </p:nvSpPr>
        <p:spPr>
          <a:xfrm>
            <a:off x="9830483" y="7432845"/>
            <a:ext cx="2361517"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10 Client</a:t>
            </a:r>
            <a:endPar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741A56E6-EA0E-4A7D-BDEA-AE8B358306F4}"/>
              </a:ext>
            </a:extLst>
          </p:cNvPr>
          <p:cNvSpPr/>
          <p:nvPr/>
        </p:nvSpPr>
        <p:spPr>
          <a:xfrm>
            <a:off x="715557" y="5884817"/>
            <a:ext cx="2594113"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2016, </a:t>
            </a:r>
            <a:r>
              <a:rPr kumimoji="0" lang="en-US" sz="2000" b="1" i="0" u="none" strike="noStrike" kern="1200" cap="none" spc="0" normalizeH="0" baseline="0" noProof="0" dirty="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2012 R2</a:t>
            </a: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2012</a:t>
            </a:r>
          </a:p>
        </p:txBody>
      </p:sp>
      <p:pic>
        <p:nvPicPr>
          <p:cNvPr id="3" name="Picture 2">
            <a:extLst>
              <a:ext uri="{FF2B5EF4-FFF2-40B4-BE49-F238E27FC236}">
                <a16:creationId xmlns:a16="http://schemas.microsoft.com/office/drawing/2014/main" id="{C97339EA-88D0-4F50-9186-5C3FFB77DE02}"/>
              </a:ext>
            </a:extLst>
          </p:cNvPr>
          <p:cNvPicPr>
            <a:picLocks noChangeAspect="1"/>
          </p:cNvPicPr>
          <p:nvPr/>
        </p:nvPicPr>
        <p:blipFill>
          <a:blip r:embed="rId3"/>
          <a:stretch>
            <a:fillRect/>
          </a:stretch>
        </p:blipFill>
        <p:spPr>
          <a:xfrm>
            <a:off x="138094" y="3705852"/>
            <a:ext cx="3749040" cy="2140256"/>
          </a:xfrm>
          <a:prstGeom prst="rect">
            <a:avLst/>
          </a:prstGeom>
        </p:spPr>
      </p:pic>
    </p:spTree>
    <p:extLst>
      <p:ext uri="{BB962C8B-B14F-4D97-AF65-F5344CB8AC3E}">
        <p14:creationId xmlns:p14="http://schemas.microsoft.com/office/powerpoint/2010/main" val="42717505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94318A-17B4-422C-8B3D-B94DF2FFE3D3}"/>
              </a:ext>
            </a:extLst>
          </p:cNvPr>
          <p:cNvSpPr txBox="1"/>
          <p:nvPr/>
        </p:nvSpPr>
        <p:spPr>
          <a:xfrm>
            <a:off x="670999" y="154409"/>
            <a:ext cx="777802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 before Windows Admin Center</a:t>
            </a:r>
          </a:p>
        </p:txBody>
      </p:sp>
      <p:sp>
        <p:nvSpPr>
          <p:cNvPr id="11" name="Rectangle 10">
            <a:extLst>
              <a:ext uri="{FF2B5EF4-FFF2-40B4-BE49-F238E27FC236}">
                <a16:creationId xmlns:a16="http://schemas.microsoft.com/office/drawing/2014/main" id="{5AF8657E-C839-4F13-A4C1-D6851D1CC6C1}"/>
              </a:ext>
            </a:extLst>
          </p:cNvPr>
          <p:cNvSpPr/>
          <p:nvPr/>
        </p:nvSpPr>
        <p:spPr>
          <a:xfrm>
            <a:off x="9830483" y="7432845"/>
            <a:ext cx="2361517"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10 Client</a:t>
            </a:r>
            <a:endPar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741A56E6-EA0E-4A7D-BDEA-AE8B358306F4}"/>
              </a:ext>
            </a:extLst>
          </p:cNvPr>
          <p:cNvSpPr/>
          <p:nvPr/>
        </p:nvSpPr>
        <p:spPr>
          <a:xfrm>
            <a:off x="715557" y="5884817"/>
            <a:ext cx="2594113"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2016, 2012R2, 2012</a:t>
            </a:r>
          </a:p>
        </p:txBody>
      </p:sp>
      <p:pic>
        <p:nvPicPr>
          <p:cNvPr id="3" name="Picture 2">
            <a:extLst>
              <a:ext uri="{FF2B5EF4-FFF2-40B4-BE49-F238E27FC236}">
                <a16:creationId xmlns:a16="http://schemas.microsoft.com/office/drawing/2014/main" id="{C97339EA-88D0-4F50-9186-5C3FFB77DE02}"/>
              </a:ext>
            </a:extLst>
          </p:cNvPr>
          <p:cNvPicPr>
            <a:picLocks noChangeAspect="1"/>
          </p:cNvPicPr>
          <p:nvPr/>
        </p:nvPicPr>
        <p:blipFill>
          <a:blip r:embed="rId3"/>
          <a:stretch>
            <a:fillRect/>
          </a:stretch>
        </p:blipFill>
        <p:spPr>
          <a:xfrm>
            <a:off x="138094" y="3705852"/>
            <a:ext cx="3749040" cy="2140256"/>
          </a:xfrm>
          <a:prstGeom prst="rect">
            <a:avLst/>
          </a:prstGeom>
        </p:spPr>
      </p:pic>
      <p:pic>
        <p:nvPicPr>
          <p:cNvPr id="9" name="Picture 8">
            <a:extLst>
              <a:ext uri="{FF2B5EF4-FFF2-40B4-BE49-F238E27FC236}">
                <a16:creationId xmlns:a16="http://schemas.microsoft.com/office/drawing/2014/main" id="{6DB6C9F0-1838-467D-9F34-CD4C08B45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35" y="708407"/>
            <a:ext cx="10933129" cy="6149593"/>
          </a:xfrm>
          <a:prstGeom prst="rect">
            <a:avLst/>
          </a:prstGeom>
        </p:spPr>
      </p:pic>
      <p:sp>
        <p:nvSpPr>
          <p:cNvPr id="2" name="Rectangle 1">
            <a:extLst>
              <a:ext uri="{FF2B5EF4-FFF2-40B4-BE49-F238E27FC236}">
                <a16:creationId xmlns:a16="http://schemas.microsoft.com/office/drawing/2014/main" id="{3738B993-358C-4AEA-9FCE-E833BAD9F0BA}"/>
              </a:ext>
            </a:extLst>
          </p:cNvPr>
          <p:cNvSpPr/>
          <p:nvPr/>
        </p:nvSpPr>
        <p:spPr>
          <a:xfrm>
            <a:off x="3094807" y="6380591"/>
            <a:ext cx="6002383"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Core 1709, 2016, </a:t>
            </a:r>
            <a:r>
              <a:rPr kumimoji="0" lang="en-US" sz="2000" b="1" i="0" u="none" strike="noStrike" kern="1200" cap="none" spc="0" normalizeH="0" baseline="0" noProof="0" dirty="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2012 R2</a:t>
            </a: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2012</a:t>
            </a:r>
          </a:p>
        </p:txBody>
      </p:sp>
    </p:spTree>
    <p:extLst>
      <p:ext uri="{BB962C8B-B14F-4D97-AF65-F5344CB8AC3E}">
        <p14:creationId xmlns:p14="http://schemas.microsoft.com/office/powerpoint/2010/main" val="406049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672355"/>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drivers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989" y="1364833"/>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2722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94318A-17B4-422C-8B3D-B94DF2FFE3D3}"/>
              </a:ext>
            </a:extLst>
          </p:cNvPr>
          <p:cNvSpPr txBox="1"/>
          <p:nvPr/>
        </p:nvSpPr>
        <p:spPr>
          <a:xfrm>
            <a:off x="670999" y="154409"/>
            <a:ext cx="777802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 before Windows Admin Center</a:t>
            </a:r>
          </a:p>
        </p:txBody>
      </p:sp>
      <p:sp>
        <p:nvSpPr>
          <p:cNvPr id="12" name="Rectangle 11">
            <a:extLst>
              <a:ext uri="{FF2B5EF4-FFF2-40B4-BE49-F238E27FC236}">
                <a16:creationId xmlns:a16="http://schemas.microsoft.com/office/drawing/2014/main" id="{741A56E6-EA0E-4A7D-BDEA-AE8B358306F4}"/>
              </a:ext>
            </a:extLst>
          </p:cNvPr>
          <p:cNvSpPr/>
          <p:nvPr/>
        </p:nvSpPr>
        <p:spPr>
          <a:xfrm>
            <a:off x="715557" y="5884817"/>
            <a:ext cx="2594113"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2016, </a:t>
            </a:r>
            <a:r>
              <a:rPr kumimoji="0" lang="en-US" sz="2000" b="1" i="0" u="none" strike="noStrike" kern="1200" cap="none" spc="0" normalizeH="0" baseline="0" noProof="0" dirty="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2012 R2</a:t>
            </a: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2012</a:t>
            </a:r>
          </a:p>
        </p:txBody>
      </p:sp>
      <p:pic>
        <p:nvPicPr>
          <p:cNvPr id="3" name="Picture 2">
            <a:extLst>
              <a:ext uri="{FF2B5EF4-FFF2-40B4-BE49-F238E27FC236}">
                <a16:creationId xmlns:a16="http://schemas.microsoft.com/office/drawing/2014/main" id="{C97339EA-88D0-4F50-9186-5C3FFB77DE02}"/>
              </a:ext>
            </a:extLst>
          </p:cNvPr>
          <p:cNvPicPr>
            <a:picLocks noChangeAspect="1"/>
          </p:cNvPicPr>
          <p:nvPr/>
        </p:nvPicPr>
        <p:blipFill>
          <a:blip r:embed="rId3"/>
          <a:stretch>
            <a:fillRect/>
          </a:stretch>
        </p:blipFill>
        <p:spPr>
          <a:xfrm>
            <a:off x="138094" y="3705852"/>
            <a:ext cx="3749040" cy="2140256"/>
          </a:xfrm>
          <a:prstGeom prst="rect">
            <a:avLst/>
          </a:prstGeom>
        </p:spPr>
      </p:pic>
      <p:pic>
        <p:nvPicPr>
          <p:cNvPr id="9" name="Picture 8">
            <a:extLst>
              <a:ext uri="{FF2B5EF4-FFF2-40B4-BE49-F238E27FC236}">
                <a16:creationId xmlns:a16="http://schemas.microsoft.com/office/drawing/2014/main" id="{6DB6C9F0-1838-467D-9F34-CD4C08B459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4528" y="3703320"/>
            <a:ext cx="3749040" cy="2108735"/>
          </a:xfrm>
          <a:prstGeom prst="rect">
            <a:avLst/>
          </a:prstGeom>
        </p:spPr>
      </p:pic>
      <p:sp>
        <p:nvSpPr>
          <p:cNvPr id="2" name="Rectangle 1">
            <a:extLst>
              <a:ext uri="{FF2B5EF4-FFF2-40B4-BE49-F238E27FC236}">
                <a16:creationId xmlns:a16="http://schemas.microsoft.com/office/drawing/2014/main" id="{3738B993-358C-4AEA-9FCE-E833BAD9F0BA}"/>
              </a:ext>
            </a:extLst>
          </p:cNvPr>
          <p:cNvSpPr/>
          <p:nvPr/>
        </p:nvSpPr>
        <p:spPr>
          <a:xfrm>
            <a:off x="4560569" y="5884817"/>
            <a:ext cx="3070861"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Core 1709, 2016, </a:t>
            </a:r>
            <a:r>
              <a:rPr kumimoji="0" lang="en-US" sz="2000" b="1" i="0" u="none" strike="noStrike" kern="1200" cap="none" spc="0" normalizeH="0" baseline="0" noProof="0" dirty="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2012 R2</a:t>
            </a: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2012</a:t>
            </a:r>
          </a:p>
        </p:txBody>
      </p:sp>
    </p:spTree>
    <p:extLst>
      <p:ext uri="{BB962C8B-B14F-4D97-AF65-F5344CB8AC3E}">
        <p14:creationId xmlns:p14="http://schemas.microsoft.com/office/powerpoint/2010/main" val="2442606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94318A-17B4-422C-8B3D-B94DF2FFE3D3}"/>
              </a:ext>
            </a:extLst>
          </p:cNvPr>
          <p:cNvSpPr txBox="1"/>
          <p:nvPr/>
        </p:nvSpPr>
        <p:spPr>
          <a:xfrm>
            <a:off x="670999" y="154409"/>
            <a:ext cx="777802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 before Windows Admin Center</a:t>
            </a:r>
          </a:p>
        </p:txBody>
      </p:sp>
      <p:sp>
        <p:nvSpPr>
          <p:cNvPr id="12" name="Rectangle 11">
            <a:extLst>
              <a:ext uri="{FF2B5EF4-FFF2-40B4-BE49-F238E27FC236}">
                <a16:creationId xmlns:a16="http://schemas.microsoft.com/office/drawing/2014/main" id="{741A56E6-EA0E-4A7D-BDEA-AE8B358306F4}"/>
              </a:ext>
            </a:extLst>
          </p:cNvPr>
          <p:cNvSpPr/>
          <p:nvPr/>
        </p:nvSpPr>
        <p:spPr>
          <a:xfrm>
            <a:off x="715557" y="5884817"/>
            <a:ext cx="2594113"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2016, 2012R2, 2012</a:t>
            </a:r>
          </a:p>
        </p:txBody>
      </p:sp>
      <p:pic>
        <p:nvPicPr>
          <p:cNvPr id="3" name="Picture 2">
            <a:extLst>
              <a:ext uri="{FF2B5EF4-FFF2-40B4-BE49-F238E27FC236}">
                <a16:creationId xmlns:a16="http://schemas.microsoft.com/office/drawing/2014/main" id="{C97339EA-88D0-4F50-9186-5C3FFB77DE02}"/>
              </a:ext>
            </a:extLst>
          </p:cNvPr>
          <p:cNvPicPr>
            <a:picLocks noChangeAspect="1"/>
          </p:cNvPicPr>
          <p:nvPr/>
        </p:nvPicPr>
        <p:blipFill>
          <a:blip r:embed="rId3"/>
          <a:stretch>
            <a:fillRect/>
          </a:stretch>
        </p:blipFill>
        <p:spPr>
          <a:xfrm>
            <a:off x="138094" y="3705852"/>
            <a:ext cx="3749040" cy="2140256"/>
          </a:xfrm>
          <a:prstGeom prst="rect">
            <a:avLst/>
          </a:prstGeom>
        </p:spPr>
      </p:pic>
      <p:pic>
        <p:nvPicPr>
          <p:cNvPr id="9" name="Picture 8">
            <a:extLst>
              <a:ext uri="{FF2B5EF4-FFF2-40B4-BE49-F238E27FC236}">
                <a16:creationId xmlns:a16="http://schemas.microsoft.com/office/drawing/2014/main" id="{6DB6C9F0-1838-467D-9F34-CD4C08B459FE}"/>
              </a:ext>
            </a:extLst>
          </p:cNvPr>
          <p:cNvPicPr>
            <a:picLocks noChangeAspect="1"/>
          </p:cNvPicPr>
          <p:nvPr/>
        </p:nvPicPr>
        <p:blipFill>
          <a:blip r:embed="rId4"/>
          <a:stretch>
            <a:fillRect/>
          </a:stretch>
        </p:blipFill>
        <p:spPr>
          <a:xfrm>
            <a:off x="4224528" y="3703320"/>
            <a:ext cx="3749040" cy="2108735"/>
          </a:xfrm>
          <a:prstGeom prst="rect">
            <a:avLst/>
          </a:prstGeom>
        </p:spPr>
      </p:pic>
      <p:sp>
        <p:nvSpPr>
          <p:cNvPr id="2" name="Rectangle 1">
            <a:extLst>
              <a:ext uri="{FF2B5EF4-FFF2-40B4-BE49-F238E27FC236}">
                <a16:creationId xmlns:a16="http://schemas.microsoft.com/office/drawing/2014/main" id="{3738B993-358C-4AEA-9FCE-E833BAD9F0BA}"/>
              </a:ext>
            </a:extLst>
          </p:cNvPr>
          <p:cNvSpPr/>
          <p:nvPr/>
        </p:nvSpPr>
        <p:spPr>
          <a:xfrm>
            <a:off x="4560569" y="5884817"/>
            <a:ext cx="3070861"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Core 1709, 2016, 2012R2, 2012</a:t>
            </a:r>
          </a:p>
        </p:txBody>
      </p:sp>
      <p:pic>
        <p:nvPicPr>
          <p:cNvPr id="8" name="Picture 7">
            <a:extLst>
              <a:ext uri="{FF2B5EF4-FFF2-40B4-BE49-F238E27FC236}">
                <a16:creationId xmlns:a16="http://schemas.microsoft.com/office/drawing/2014/main" id="{50454574-2D0E-4B08-8734-8964E73E42E8}"/>
              </a:ext>
            </a:extLst>
          </p:cNvPr>
          <p:cNvPicPr>
            <a:picLocks noChangeAspect="1"/>
          </p:cNvPicPr>
          <p:nvPr/>
        </p:nvPicPr>
        <p:blipFill>
          <a:blip r:embed="rId4"/>
          <a:stretch>
            <a:fillRect/>
          </a:stretch>
        </p:blipFill>
        <p:spPr>
          <a:xfrm>
            <a:off x="629435" y="708407"/>
            <a:ext cx="10933129" cy="6149593"/>
          </a:xfrm>
          <a:prstGeom prst="rect">
            <a:avLst/>
          </a:prstGeom>
        </p:spPr>
      </p:pic>
      <p:sp>
        <p:nvSpPr>
          <p:cNvPr id="11" name="Rectangle 10">
            <a:extLst>
              <a:ext uri="{FF2B5EF4-FFF2-40B4-BE49-F238E27FC236}">
                <a16:creationId xmlns:a16="http://schemas.microsoft.com/office/drawing/2014/main" id="{5AF8657E-C839-4F13-A4C1-D6851D1CC6C1}"/>
              </a:ext>
            </a:extLst>
          </p:cNvPr>
          <p:cNvSpPr/>
          <p:nvPr/>
        </p:nvSpPr>
        <p:spPr>
          <a:xfrm>
            <a:off x="4915240" y="6412846"/>
            <a:ext cx="2361517"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10 Client</a:t>
            </a:r>
            <a:endPar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Tree>
    <p:extLst>
      <p:ext uri="{BB962C8B-B14F-4D97-AF65-F5344CB8AC3E}">
        <p14:creationId xmlns:p14="http://schemas.microsoft.com/office/powerpoint/2010/main" val="424115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94318A-17B4-422C-8B3D-B94DF2FFE3D3}"/>
              </a:ext>
            </a:extLst>
          </p:cNvPr>
          <p:cNvSpPr txBox="1"/>
          <p:nvPr/>
        </p:nvSpPr>
        <p:spPr>
          <a:xfrm>
            <a:off x="670999" y="154409"/>
            <a:ext cx="777802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 before Windows Admin Center</a:t>
            </a:r>
          </a:p>
        </p:txBody>
      </p:sp>
      <p:sp>
        <p:nvSpPr>
          <p:cNvPr id="12" name="Rectangle 11">
            <a:extLst>
              <a:ext uri="{FF2B5EF4-FFF2-40B4-BE49-F238E27FC236}">
                <a16:creationId xmlns:a16="http://schemas.microsoft.com/office/drawing/2014/main" id="{741A56E6-EA0E-4A7D-BDEA-AE8B358306F4}"/>
              </a:ext>
            </a:extLst>
          </p:cNvPr>
          <p:cNvSpPr/>
          <p:nvPr/>
        </p:nvSpPr>
        <p:spPr>
          <a:xfrm>
            <a:off x="715557" y="5884817"/>
            <a:ext cx="2594113"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2016, 2012R2, 2012</a:t>
            </a:r>
          </a:p>
        </p:txBody>
      </p:sp>
      <p:pic>
        <p:nvPicPr>
          <p:cNvPr id="3" name="Picture 2">
            <a:extLst>
              <a:ext uri="{FF2B5EF4-FFF2-40B4-BE49-F238E27FC236}">
                <a16:creationId xmlns:a16="http://schemas.microsoft.com/office/drawing/2014/main" id="{C97339EA-88D0-4F50-9186-5C3FFB77DE02}"/>
              </a:ext>
            </a:extLst>
          </p:cNvPr>
          <p:cNvPicPr>
            <a:picLocks noChangeAspect="1"/>
          </p:cNvPicPr>
          <p:nvPr/>
        </p:nvPicPr>
        <p:blipFill>
          <a:blip r:embed="rId5"/>
          <a:stretch>
            <a:fillRect/>
          </a:stretch>
        </p:blipFill>
        <p:spPr>
          <a:xfrm>
            <a:off x="138094" y="3705852"/>
            <a:ext cx="3749040" cy="2140256"/>
          </a:xfrm>
          <a:prstGeom prst="rect">
            <a:avLst/>
          </a:prstGeom>
        </p:spPr>
      </p:pic>
      <p:pic>
        <p:nvPicPr>
          <p:cNvPr id="9" name="Picture 8">
            <a:extLst>
              <a:ext uri="{FF2B5EF4-FFF2-40B4-BE49-F238E27FC236}">
                <a16:creationId xmlns:a16="http://schemas.microsoft.com/office/drawing/2014/main" id="{6DB6C9F0-1838-467D-9F34-CD4C08B459FE}"/>
              </a:ext>
            </a:extLst>
          </p:cNvPr>
          <p:cNvPicPr>
            <a:picLocks noChangeAspect="1"/>
          </p:cNvPicPr>
          <p:nvPr/>
        </p:nvPicPr>
        <p:blipFill>
          <a:blip r:embed="rId6"/>
          <a:stretch>
            <a:fillRect/>
          </a:stretch>
        </p:blipFill>
        <p:spPr>
          <a:xfrm>
            <a:off x="4224528" y="3703320"/>
            <a:ext cx="3749040" cy="2108735"/>
          </a:xfrm>
          <a:prstGeom prst="rect">
            <a:avLst/>
          </a:prstGeom>
        </p:spPr>
      </p:pic>
      <p:sp>
        <p:nvSpPr>
          <p:cNvPr id="2" name="Rectangle 1">
            <a:extLst>
              <a:ext uri="{FF2B5EF4-FFF2-40B4-BE49-F238E27FC236}">
                <a16:creationId xmlns:a16="http://schemas.microsoft.com/office/drawing/2014/main" id="{3738B993-358C-4AEA-9FCE-E833BAD9F0BA}"/>
              </a:ext>
            </a:extLst>
          </p:cNvPr>
          <p:cNvSpPr/>
          <p:nvPr/>
        </p:nvSpPr>
        <p:spPr>
          <a:xfrm>
            <a:off x="4560569" y="5884817"/>
            <a:ext cx="3070861"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Core 1709, 2016, 2012R2, 2012</a:t>
            </a:r>
          </a:p>
        </p:txBody>
      </p:sp>
      <p:pic>
        <p:nvPicPr>
          <p:cNvPr id="8" name="Picture 7">
            <a:extLst>
              <a:ext uri="{FF2B5EF4-FFF2-40B4-BE49-F238E27FC236}">
                <a16:creationId xmlns:a16="http://schemas.microsoft.com/office/drawing/2014/main" id="{50454574-2D0E-4B08-8734-8964E73E42E8}"/>
              </a:ext>
            </a:extLst>
          </p:cNvPr>
          <p:cNvPicPr>
            <a:picLocks noChangeAspect="1"/>
          </p:cNvPicPr>
          <p:nvPr/>
        </p:nvPicPr>
        <p:blipFill>
          <a:blip r:embed="rId6"/>
          <a:stretch>
            <a:fillRect/>
          </a:stretch>
        </p:blipFill>
        <p:spPr>
          <a:xfrm>
            <a:off x="629435" y="708407"/>
            <a:ext cx="10933129" cy="6149593"/>
          </a:xfrm>
          <a:prstGeom prst="rect">
            <a:avLst/>
          </a:prstGeom>
        </p:spPr>
      </p:pic>
      <p:sp>
        <p:nvSpPr>
          <p:cNvPr id="11" name="Rectangle 10">
            <a:extLst>
              <a:ext uri="{FF2B5EF4-FFF2-40B4-BE49-F238E27FC236}">
                <a16:creationId xmlns:a16="http://schemas.microsoft.com/office/drawing/2014/main" id="{5AF8657E-C839-4F13-A4C1-D6851D1CC6C1}"/>
              </a:ext>
            </a:extLst>
          </p:cNvPr>
          <p:cNvSpPr/>
          <p:nvPr/>
        </p:nvSpPr>
        <p:spPr>
          <a:xfrm>
            <a:off x="4915240" y="6412846"/>
            <a:ext cx="2361517"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10 Client</a:t>
            </a:r>
            <a:endPar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5" name="SoD-Client">
            <a:hlinkClick r:id="" action="ppaction://media"/>
            <a:extLst>
              <a:ext uri="{FF2B5EF4-FFF2-40B4-BE49-F238E27FC236}">
                <a16:creationId xmlns:a16="http://schemas.microsoft.com/office/drawing/2014/main" id="{68A2B2C8-D146-4356-9D83-6FB530E7F57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9435" y="708407"/>
            <a:ext cx="10933129" cy="6149885"/>
          </a:xfrm>
          <a:prstGeom prst="rect">
            <a:avLst/>
          </a:prstGeom>
        </p:spPr>
      </p:pic>
    </p:spTree>
    <p:extLst>
      <p:ext uri="{BB962C8B-B14F-4D97-AF65-F5344CB8AC3E}">
        <p14:creationId xmlns:p14="http://schemas.microsoft.com/office/powerpoint/2010/main" val="144768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94318A-17B4-422C-8B3D-B94DF2FFE3D3}"/>
              </a:ext>
            </a:extLst>
          </p:cNvPr>
          <p:cNvSpPr txBox="1"/>
          <p:nvPr/>
        </p:nvSpPr>
        <p:spPr>
          <a:xfrm>
            <a:off x="670999" y="154409"/>
            <a:ext cx="777802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 before Windows Admin Center</a:t>
            </a:r>
          </a:p>
        </p:txBody>
      </p:sp>
      <p:sp>
        <p:nvSpPr>
          <p:cNvPr id="12" name="Rectangle 11">
            <a:extLst>
              <a:ext uri="{FF2B5EF4-FFF2-40B4-BE49-F238E27FC236}">
                <a16:creationId xmlns:a16="http://schemas.microsoft.com/office/drawing/2014/main" id="{741A56E6-EA0E-4A7D-BDEA-AE8B358306F4}"/>
              </a:ext>
            </a:extLst>
          </p:cNvPr>
          <p:cNvSpPr/>
          <p:nvPr/>
        </p:nvSpPr>
        <p:spPr>
          <a:xfrm>
            <a:off x="715557" y="5884817"/>
            <a:ext cx="2594113"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2016, 2012R2, 2012</a:t>
            </a:r>
          </a:p>
        </p:txBody>
      </p:sp>
      <p:pic>
        <p:nvPicPr>
          <p:cNvPr id="3" name="Picture 2">
            <a:extLst>
              <a:ext uri="{FF2B5EF4-FFF2-40B4-BE49-F238E27FC236}">
                <a16:creationId xmlns:a16="http://schemas.microsoft.com/office/drawing/2014/main" id="{C97339EA-88D0-4F50-9186-5C3FFB77DE02}"/>
              </a:ext>
            </a:extLst>
          </p:cNvPr>
          <p:cNvPicPr>
            <a:picLocks noChangeAspect="1"/>
          </p:cNvPicPr>
          <p:nvPr/>
        </p:nvPicPr>
        <p:blipFill>
          <a:blip r:embed="rId3"/>
          <a:stretch>
            <a:fillRect/>
          </a:stretch>
        </p:blipFill>
        <p:spPr>
          <a:xfrm>
            <a:off x="138094" y="3705852"/>
            <a:ext cx="3749040" cy="2140256"/>
          </a:xfrm>
          <a:prstGeom prst="rect">
            <a:avLst/>
          </a:prstGeom>
        </p:spPr>
      </p:pic>
      <p:pic>
        <p:nvPicPr>
          <p:cNvPr id="9" name="Picture 8">
            <a:extLst>
              <a:ext uri="{FF2B5EF4-FFF2-40B4-BE49-F238E27FC236}">
                <a16:creationId xmlns:a16="http://schemas.microsoft.com/office/drawing/2014/main" id="{6DB6C9F0-1838-467D-9F34-CD4C08B459FE}"/>
              </a:ext>
            </a:extLst>
          </p:cNvPr>
          <p:cNvPicPr>
            <a:picLocks noChangeAspect="1"/>
          </p:cNvPicPr>
          <p:nvPr/>
        </p:nvPicPr>
        <p:blipFill>
          <a:blip r:embed="rId4"/>
          <a:stretch>
            <a:fillRect/>
          </a:stretch>
        </p:blipFill>
        <p:spPr>
          <a:xfrm>
            <a:off x="4224528" y="3703320"/>
            <a:ext cx="3749040" cy="2108735"/>
          </a:xfrm>
          <a:prstGeom prst="rect">
            <a:avLst/>
          </a:prstGeom>
        </p:spPr>
      </p:pic>
      <p:sp>
        <p:nvSpPr>
          <p:cNvPr id="2" name="Rectangle 1">
            <a:extLst>
              <a:ext uri="{FF2B5EF4-FFF2-40B4-BE49-F238E27FC236}">
                <a16:creationId xmlns:a16="http://schemas.microsoft.com/office/drawing/2014/main" id="{3738B993-358C-4AEA-9FCE-E833BAD9F0BA}"/>
              </a:ext>
            </a:extLst>
          </p:cNvPr>
          <p:cNvSpPr/>
          <p:nvPr/>
        </p:nvSpPr>
        <p:spPr>
          <a:xfrm>
            <a:off x="4560569" y="5884817"/>
            <a:ext cx="3070861"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Core 1709, 2016, 2012R2, 2012</a:t>
            </a:r>
          </a:p>
        </p:txBody>
      </p:sp>
      <p:pic>
        <p:nvPicPr>
          <p:cNvPr id="8" name="Picture 7">
            <a:extLst>
              <a:ext uri="{FF2B5EF4-FFF2-40B4-BE49-F238E27FC236}">
                <a16:creationId xmlns:a16="http://schemas.microsoft.com/office/drawing/2014/main" id="{50454574-2D0E-4B08-8734-8964E73E42E8}"/>
              </a:ext>
            </a:extLst>
          </p:cNvPr>
          <p:cNvPicPr>
            <a:picLocks noChangeAspect="1"/>
          </p:cNvPicPr>
          <p:nvPr/>
        </p:nvPicPr>
        <p:blipFill>
          <a:blip r:embed="rId4"/>
          <a:stretch>
            <a:fillRect/>
          </a:stretch>
        </p:blipFill>
        <p:spPr>
          <a:xfrm>
            <a:off x="629435" y="708407"/>
            <a:ext cx="10933129" cy="6149593"/>
          </a:xfrm>
          <a:prstGeom prst="rect">
            <a:avLst/>
          </a:prstGeom>
        </p:spPr>
      </p:pic>
      <p:sp>
        <p:nvSpPr>
          <p:cNvPr id="11" name="Rectangle 10">
            <a:extLst>
              <a:ext uri="{FF2B5EF4-FFF2-40B4-BE49-F238E27FC236}">
                <a16:creationId xmlns:a16="http://schemas.microsoft.com/office/drawing/2014/main" id="{5AF8657E-C839-4F13-A4C1-D6851D1CC6C1}"/>
              </a:ext>
            </a:extLst>
          </p:cNvPr>
          <p:cNvSpPr/>
          <p:nvPr/>
        </p:nvSpPr>
        <p:spPr>
          <a:xfrm>
            <a:off x="4915240" y="6412846"/>
            <a:ext cx="2361517"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10 Client</a:t>
            </a:r>
            <a:endPar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6EDF5F6B-637A-44FB-8EE5-699047E85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486" y="658059"/>
            <a:ext cx="10891566" cy="6226822"/>
          </a:xfrm>
          <a:prstGeom prst="rect">
            <a:avLst/>
          </a:prstGeom>
        </p:spPr>
      </p:pic>
    </p:spTree>
    <p:extLst>
      <p:ext uri="{BB962C8B-B14F-4D97-AF65-F5344CB8AC3E}">
        <p14:creationId xmlns:p14="http://schemas.microsoft.com/office/powerpoint/2010/main" val="1581195543"/>
      </p:ext>
    </p:extLst>
  </p:cSld>
  <p:clrMapOvr>
    <a:masterClrMapping/>
  </p:clrMapOvr>
  <mc:AlternateContent xmlns:mc="http://schemas.openxmlformats.org/markup-compatibility/2006" xmlns:p14="http://schemas.microsoft.com/office/powerpoint/2010/main">
    <mc:Choice Requires="p14">
      <p:transition p14:dur="0" advClick="0" advTm="10"/>
    </mc:Choice>
    <mc:Fallback xmlns="">
      <p:transition advClick="0" advTm="1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B6C9F0-1838-467D-9F34-CD4C08B459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4528" y="3703320"/>
            <a:ext cx="3749040" cy="2108735"/>
          </a:xfrm>
          <a:prstGeom prst="rect">
            <a:avLst/>
          </a:prstGeom>
        </p:spPr>
      </p:pic>
      <p:sp>
        <p:nvSpPr>
          <p:cNvPr id="7" name="TextBox 6">
            <a:extLst>
              <a:ext uri="{FF2B5EF4-FFF2-40B4-BE49-F238E27FC236}">
                <a16:creationId xmlns:a16="http://schemas.microsoft.com/office/drawing/2014/main" id="{5B94318A-17B4-422C-8B3D-B94DF2FFE3D3}"/>
              </a:ext>
            </a:extLst>
          </p:cNvPr>
          <p:cNvSpPr txBox="1"/>
          <p:nvPr/>
        </p:nvSpPr>
        <p:spPr>
          <a:xfrm>
            <a:off x="670999" y="154409"/>
            <a:ext cx="739196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 with Windows Admin Center</a:t>
            </a:r>
          </a:p>
        </p:txBody>
      </p:sp>
      <p:sp>
        <p:nvSpPr>
          <p:cNvPr id="12" name="Rectangle 11">
            <a:extLst>
              <a:ext uri="{FF2B5EF4-FFF2-40B4-BE49-F238E27FC236}">
                <a16:creationId xmlns:a16="http://schemas.microsoft.com/office/drawing/2014/main" id="{741A56E6-EA0E-4A7D-BDEA-AE8B358306F4}"/>
              </a:ext>
            </a:extLst>
          </p:cNvPr>
          <p:cNvSpPr/>
          <p:nvPr/>
        </p:nvSpPr>
        <p:spPr>
          <a:xfrm>
            <a:off x="715557" y="5884817"/>
            <a:ext cx="2594113"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2016, </a:t>
            </a:r>
            <a:r>
              <a:rPr kumimoji="0" lang="en-US" sz="2000" b="1" i="0" u="none" strike="noStrike" kern="1200" cap="none" spc="0" normalizeH="0" baseline="0" noProof="0" dirty="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2012 R2</a:t>
            </a: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2012</a:t>
            </a:r>
          </a:p>
        </p:txBody>
      </p:sp>
      <p:pic>
        <p:nvPicPr>
          <p:cNvPr id="3" name="Picture 2">
            <a:extLst>
              <a:ext uri="{FF2B5EF4-FFF2-40B4-BE49-F238E27FC236}">
                <a16:creationId xmlns:a16="http://schemas.microsoft.com/office/drawing/2014/main" id="{C97339EA-88D0-4F50-9186-5C3FFB77DE02}"/>
              </a:ext>
            </a:extLst>
          </p:cNvPr>
          <p:cNvPicPr>
            <a:picLocks noChangeAspect="1"/>
          </p:cNvPicPr>
          <p:nvPr/>
        </p:nvPicPr>
        <p:blipFill>
          <a:blip r:embed="rId4"/>
          <a:stretch>
            <a:fillRect/>
          </a:stretch>
        </p:blipFill>
        <p:spPr>
          <a:xfrm>
            <a:off x="138094" y="3705852"/>
            <a:ext cx="3749040" cy="2140256"/>
          </a:xfrm>
          <a:prstGeom prst="rect">
            <a:avLst/>
          </a:prstGeom>
        </p:spPr>
      </p:pic>
      <p:sp>
        <p:nvSpPr>
          <p:cNvPr id="2" name="Rectangle 1">
            <a:extLst>
              <a:ext uri="{FF2B5EF4-FFF2-40B4-BE49-F238E27FC236}">
                <a16:creationId xmlns:a16="http://schemas.microsoft.com/office/drawing/2014/main" id="{3738B993-358C-4AEA-9FCE-E833BAD9F0BA}"/>
              </a:ext>
            </a:extLst>
          </p:cNvPr>
          <p:cNvSpPr/>
          <p:nvPr/>
        </p:nvSpPr>
        <p:spPr>
          <a:xfrm>
            <a:off x="4560569" y="5884817"/>
            <a:ext cx="3070861" cy="726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Server Core 1709, 2016, </a:t>
            </a:r>
            <a:r>
              <a:rPr kumimoji="0" lang="en-US" sz="2000" b="1" i="0" u="none" strike="noStrike" kern="1200" cap="none" spc="0" normalizeH="0" baseline="0" noProof="0" dirty="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2012 R2</a:t>
            </a: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2012</a:t>
            </a:r>
          </a:p>
        </p:txBody>
      </p:sp>
      <p:sp>
        <p:nvSpPr>
          <p:cNvPr id="11" name="Rectangle 10">
            <a:extLst>
              <a:ext uri="{FF2B5EF4-FFF2-40B4-BE49-F238E27FC236}">
                <a16:creationId xmlns:a16="http://schemas.microsoft.com/office/drawing/2014/main" id="{5AF8657E-C839-4F13-A4C1-D6851D1CC6C1}"/>
              </a:ext>
            </a:extLst>
          </p:cNvPr>
          <p:cNvSpPr/>
          <p:nvPr/>
        </p:nvSpPr>
        <p:spPr>
          <a:xfrm>
            <a:off x="8996513" y="5884817"/>
            <a:ext cx="2361517" cy="3974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Windows 10 Client</a:t>
            </a:r>
            <a:endPar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6EDF5F6B-637A-44FB-8EE5-699047E85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2752" y="3703320"/>
            <a:ext cx="3749040" cy="2143449"/>
          </a:xfrm>
          <a:prstGeom prst="rect">
            <a:avLst/>
          </a:prstGeom>
        </p:spPr>
      </p:pic>
      <p:sp>
        <p:nvSpPr>
          <p:cNvPr id="18" name="Rectangle 17">
            <a:extLst>
              <a:ext uri="{FF2B5EF4-FFF2-40B4-BE49-F238E27FC236}">
                <a16:creationId xmlns:a16="http://schemas.microsoft.com/office/drawing/2014/main" id="{F23945F8-2C2C-4D37-9131-421F41AB53CF}"/>
              </a:ext>
            </a:extLst>
          </p:cNvPr>
          <p:cNvSpPr/>
          <p:nvPr/>
        </p:nvSpPr>
        <p:spPr>
          <a:xfrm>
            <a:off x="1531932" y="1840835"/>
            <a:ext cx="9134232" cy="372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light"/>
                <a:ea typeface="+mn-ea"/>
                <a:cs typeface="+mn-cs"/>
              </a:rPr>
              <a:t>Simplified   –   Integrated   –   Secure   –   Cloud-ready</a:t>
            </a:r>
          </a:p>
        </p:txBody>
      </p:sp>
      <p:pic>
        <p:nvPicPr>
          <p:cNvPr id="19" name="Picture 18">
            <a:extLst>
              <a:ext uri="{FF2B5EF4-FFF2-40B4-BE49-F238E27FC236}">
                <a16:creationId xmlns:a16="http://schemas.microsoft.com/office/drawing/2014/main" id="{AD835CE8-5F7F-46ED-9ED6-0C8A25D9CD6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94" y="3718992"/>
            <a:ext cx="3759454" cy="2114693"/>
          </a:xfrm>
          <a:prstGeom prst="rect">
            <a:avLst/>
          </a:prstGeom>
        </p:spPr>
      </p:pic>
      <p:pic>
        <p:nvPicPr>
          <p:cNvPr id="20" name="Picture 19">
            <a:extLst>
              <a:ext uri="{FF2B5EF4-FFF2-40B4-BE49-F238E27FC236}">
                <a16:creationId xmlns:a16="http://schemas.microsoft.com/office/drawing/2014/main" id="{ECD5A5BC-4C2F-4246-839A-37E5672106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802" y="3705644"/>
            <a:ext cx="3759454" cy="2114693"/>
          </a:xfrm>
          <a:prstGeom prst="rect">
            <a:avLst/>
          </a:prstGeom>
        </p:spPr>
      </p:pic>
      <p:pic>
        <p:nvPicPr>
          <p:cNvPr id="21" name="Picture 20">
            <a:extLst>
              <a:ext uri="{FF2B5EF4-FFF2-40B4-BE49-F238E27FC236}">
                <a16:creationId xmlns:a16="http://schemas.microsoft.com/office/drawing/2014/main" id="{BF7386BB-F7F6-486E-B946-5D6EAB88DC2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2338" y="3717697"/>
            <a:ext cx="3759454" cy="2114693"/>
          </a:xfrm>
          <a:prstGeom prst="rect">
            <a:avLst/>
          </a:prstGeom>
        </p:spPr>
      </p:pic>
    </p:spTree>
    <p:extLst>
      <p:ext uri="{BB962C8B-B14F-4D97-AF65-F5344CB8AC3E}">
        <p14:creationId xmlns:p14="http://schemas.microsoft.com/office/powerpoint/2010/main" val="20108366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ppt_x"/>
                                          </p:val>
                                        </p:tav>
                                        <p:tav tm="100000">
                                          <p:val>
                                            <p:strVal val="#ppt_x"/>
                                          </p:val>
                                        </p:tav>
                                      </p:tavLst>
                                    </p:anim>
                                    <p:anim calcmode="lin" valueType="num">
                                      <p:cBhvr additive="base">
                                        <p:cTn id="15" dur="500" fill="hold"/>
                                        <p:tgtEl>
                                          <p:spTgt spid="2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2626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385162-5043-42F8-B164-910403450DEF}"/>
              </a:ext>
            </a:extLst>
          </p:cNvPr>
          <p:cNvSpPr/>
          <p:nvPr/>
        </p:nvSpPr>
        <p:spPr>
          <a:xfrm>
            <a:off x="1095631" y="4832814"/>
            <a:ext cx="1792850" cy="358570"/>
          </a:xfrm>
          <a:prstGeom prst="rect">
            <a:avLst/>
          </a:prstGeom>
          <a:pattFill prst="diagBrick">
            <a:fgClr>
              <a:schemeClr val="tx1">
                <a:lumMod val="75000"/>
                <a:lumOff val="25000"/>
              </a:schemeClr>
            </a:fgClr>
            <a:bgClr>
              <a:schemeClr val="tx1">
                <a:lumMod val="65000"/>
                <a:lumOff val="3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Windows Server</a:t>
            </a:r>
          </a:p>
        </p:txBody>
      </p:sp>
      <p:sp>
        <p:nvSpPr>
          <p:cNvPr id="5" name="Rectangle 4">
            <a:extLst>
              <a:ext uri="{FF2B5EF4-FFF2-40B4-BE49-F238E27FC236}">
                <a16:creationId xmlns:a16="http://schemas.microsoft.com/office/drawing/2014/main" id="{B11FE12B-C414-4C50-B520-2D0CD9427D16}"/>
              </a:ext>
            </a:extLst>
          </p:cNvPr>
          <p:cNvSpPr/>
          <p:nvPr/>
        </p:nvSpPr>
        <p:spPr>
          <a:xfrm>
            <a:off x="1095631" y="4407015"/>
            <a:ext cx="1792850" cy="358570"/>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“In-Box” Tools </a:t>
            </a:r>
          </a:p>
        </p:txBody>
      </p:sp>
      <p:sp>
        <p:nvSpPr>
          <p:cNvPr id="6" name="Rectangle 5">
            <a:extLst>
              <a:ext uri="{FF2B5EF4-FFF2-40B4-BE49-F238E27FC236}">
                <a16:creationId xmlns:a16="http://schemas.microsoft.com/office/drawing/2014/main" id="{4A1A534B-1168-42F5-AED1-F1609AE96257}"/>
              </a:ext>
            </a:extLst>
          </p:cNvPr>
          <p:cNvSpPr/>
          <p:nvPr/>
        </p:nvSpPr>
        <p:spPr>
          <a:xfrm>
            <a:off x="5079741" y="4832814"/>
            <a:ext cx="2016956" cy="358570"/>
          </a:xfrm>
          <a:prstGeom prst="rect">
            <a:avLst/>
          </a:prstGeom>
          <a:pattFill prst="diagBrick">
            <a:fgClr>
              <a:schemeClr val="tx1">
                <a:lumMod val="75000"/>
                <a:lumOff val="25000"/>
              </a:schemeClr>
            </a:fgClr>
            <a:bgClr>
              <a:schemeClr val="tx1">
                <a:lumMod val="65000"/>
                <a:lumOff val="3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Windows Server</a:t>
            </a:r>
          </a:p>
        </p:txBody>
      </p:sp>
      <p:sp>
        <p:nvSpPr>
          <p:cNvPr id="7" name="Rectangle 6">
            <a:extLst>
              <a:ext uri="{FF2B5EF4-FFF2-40B4-BE49-F238E27FC236}">
                <a16:creationId xmlns:a16="http://schemas.microsoft.com/office/drawing/2014/main" id="{A2B1E2C6-E8D2-4D31-BB9F-93EE6076D56F}"/>
              </a:ext>
            </a:extLst>
          </p:cNvPr>
          <p:cNvSpPr/>
          <p:nvPr/>
        </p:nvSpPr>
        <p:spPr>
          <a:xfrm>
            <a:off x="5079742" y="4037910"/>
            <a:ext cx="1464470" cy="717140"/>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System Center</a:t>
            </a:r>
          </a:p>
        </p:txBody>
      </p:sp>
      <p:sp>
        <p:nvSpPr>
          <p:cNvPr id="8" name="Rectangle 7">
            <a:extLst>
              <a:ext uri="{FF2B5EF4-FFF2-40B4-BE49-F238E27FC236}">
                <a16:creationId xmlns:a16="http://schemas.microsoft.com/office/drawing/2014/main" id="{401DEE7F-8E27-4C2E-9125-4DEF620AD36C}"/>
              </a:ext>
            </a:extLst>
          </p:cNvPr>
          <p:cNvSpPr/>
          <p:nvPr/>
        </p:nvSpPr>
        <p:spPr>
          <a:xfrm>
            <a:off x="9063851" y="4832814"/>
            <a:ext cx="2111889" cy="358570"/>
          </a:xfrm>
          <a:prstGeom prst="rect">
            <a:avLst/>
          </a:prstGeom>
          <a:pattFill prst="diagBrick">
            <a:fgClr>
              <a:schemeClr val="tx1">
                <a:lumMod val="75000"/>
                <a:lumOff val="25000"/>
              </a:schemeClr>
            </a:fgClr>
            <a:bgClr>
              <a:schemeClr val="tx1">
                <a:lumMod val="65000"/>
                <a:lumOff val="3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Windows Server</a:t>
            </a:r>
          </a:p>
        </p:txBody>
      </p:sp>
      <p:grpSp>
        <p:nvGrpSpPr>
          <p:cNvPr id="14" name="Group 13">
            <a:extLst>
              <a:ext uri="{FF2B5EF4-FFF2-40B4-BE49-F238E27FC236}">
                <a16:creationId xmlns:a16="http://schemas.microsoft.com/office/drawing/2014/main" id="{DA839D64-6808-49E7-B82A-FEA02FEECA95}"/>
              </a:ext>
            </a:extLst>
          </p:cNvPr>
          <p:cNvGrpSpPr/>
          <p:nvPr/>
        </p:nvGrpSpPr>
        <p:grpSpPr>
          <a:xfrm>
            <a:off x="8615639" y="784366"/>
            <a:ext cx="2689274" cy="1984229"/>
            <a:chOff x="8776752" y="466366"/>
            <a:chExt cx="2743200" cy="2024017"/>
          </a:xfrm>
        </p:grpSpPr>
        <p:sp>
          <p:nvSpPr>
            <p:cNvPr id="15" name="TextBox 14">
              <a:extLst>
                <a:ext uri="{FF2B5EF4-FFF2-40B4-BE49-F238E27FC236}">
                  <a16:creationId xmlns:a16="http://schemas.microsoft.com/office/drawing/2014/main" id="{01B0FB73-FEE5-47E5-9720-EE9EA6939E64}"/>
                </a:ext>
              </a:extLst>
            </p:cNvPr>
            <p:cNvSpPr txBox="1"/>
            <p:nvPr/>
          </p:nvSpPr>
          <p:spPr>
            <a:xfrm>
              <a:off x="8776752" y="1893882"/>
              <a:ext cx="2743200" cy="59650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Cloud for hybrid IT management as a service.</a:t>
              </a:r>
            </a:p>
          </p:txBody>
        </p:sp>
        <p:pic>
          <p:nvPicPr>
            <p:cNvPr id="16" name="Graphic 15" descr="Cloud">
              <a:extLst>
                <a:ext uri="{FF2B5EF4-FFF2-40B4-BE49-F238E27FC236}">
                  <a16:creationId xmlns:a16="http://schemas.microsoft.com/office/drawing/2014/main" id="{B89B53BB-B3DB-4A9C-A82A-B86CA6F851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2551" y="466366"/>
              <a:ext cx="1371599" cy="1371599"/>
            </a:xfrm>
            <a:prstGeom prst="rect">
              <a:avLst/>
            </a:prstGeom>
          </p:spPr>
        </p:pic>
      </p:grpSp>
      <p:grpSp>
        <p:nvGrpSpPr>
          <p:cNvPr id="17" name="Group 16">
            <a:extLst>
              <a:ext uri="{FF2B5EF4-FFF2-40B4-BE49-F238E27FC236}">
                <a16:creationId xmlns:a16="http://schemas.microsoft.com/office/drawing/2014/main" id="{24928D02-22ED-40AE-9D4C-81ECE6847729}"/>
              </a:ext>
            </a:extLst>
          </p:cNvPr>
          <p:cNvGrpSpPr/>
          <p:nvPr/>
        </p:nvGrpSpPr>
        <p:grpSpPr>
          <a:xfrm>
            <a:off x="4855635" y="784365"/>
            <a:ext cx="2241062" cy="2476673"/>
            <a:chOff x="4953000" y="466365"/>
            <a:chExt cx="2286000" cy="2526337"/>
          </a:xfrm>
        </p:grpSpPr>
        <p:pic>
          <p:nvPicPr>
            <p:cNvPr id="18" name="Graphic 17" descr="City">
              <a:extLst>
                <a:ext uri="{FF2B5EF4-FFF2-40B4-BE49-F238E27FC236}">
                  <a16:creationId xmlns:a16="http://schemas.microsoft.com/office/drawing/2014/main" id="{0CF3DC6A-FBAF-49B1-BFD7-77C78CA524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0038" y="466365"/>
              <a:ext cx="1371600" cy="1371600"/>
            </a:xfrm>
            <a:prstGeom prst="rect">
              <a:avLst/>
            </a:prstGeom>
          </p:spPr>
        </p:pic>
        <p:sp>
          <p:nvSpPr>
            <p:cNvPr id="19" name="TextBox 18">
              <a:extLst>
                <a:ext uri="{FF2B5EF4-FFF2-40B4-BE49-F238E27FC236}">
                  <a16:creationId xmlns:a16="http://schemas.microsoft.com/office/drawing/2014/main" id="{913D815E-E91A-4308-9C2A-700A9746A6E4}"/>
                </a:ext>
              </a:extLst>
            </p:cNvPr>
            <p:cNvSpPr txBox="1"/>
            <p:nvPr/>
          </p:nvSpPr>
          <p:spPr>
            <a:xfrm>
              <a:off x="4953000" y="1893883"/>
              <a:ext cx="2286000" cy="109881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Larger deployments for enterprises, hosters, and service providers.</a:t>
              </a:r>
            </a:p>
          </p:txBody>
        </p:sp>
      </p:grpSp>
      <p:grpSp>
        <p:nvGrpSpPr>
          <p:cNvPr id="23" name="Group 22">
            <a:extLst>
              <a:ext uri="{FF2B5EF4-FFF2-40B4-BE49-F238E27FC236}">
                <a16:creationId xmlns:a16="http://schemas.microsoft.com/office/drawing/2014/main" id="{E4319A5E-84F3-4EB3-975A-AC6C53B4B0AB}"/>
              </a:ext>
            </a:extLst>
          </p:cNvPr>
          <p:cNvGrpSpPr/>
          <p:nvPr/>
        </p:nvGrpSpPr>
        <p:grpSpPr>
          <a:xfrm>
            <a:off x="8935330" y="2823413"/>
            <a:ext cx="2298936" cy="1928140"/>
            <a:chOff x="8962102" y="2722482"/>
            <a:chExt cx="2345034" cy="1966803"/>
          </a:xfrm>
        </p:grpSpPr>
        <p:pic>
          <p:nvPicPr>
            <p:cNvPr id="21" name="Graphic 20" descr="Cloud">
              <a:extLst>
                <a:ext uri="{FF2B5EF4-FFF2-40B4-BE49-F238E27FC236}">
                  <a16:creationId xmlns:a16="http://schemas.microsoft.com/office/drawing/2014/main" id="{297BC19F-7722-4898-99F6-22D99DDBD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2102" y="2722482"/>
              <a:ext cx="2345034" cy="1966803"/>
            </a:xfrm>
            <a:prstGeom prst="rect">
              <a:avLst/>
            </a:prstGeom>
          </p:spPr>
        </p:pic>
        <p:sp>
          <p:nvSpPr>
            <p:cNvPr id="22" name="Rectangle 21">
              <a:extLst>
                <a:ext uri="{FF2B5EF4-FFF2-40B4-BE49-F238E27FC236}">
                  <a16:creationId xmlns:a16="http://schemas.microsoft.com/office/drawing/2014/main" id="{72149C40-4A33-403D-B846-321A77EEF2CF}"/>
                </a:ext>
              </a:extLst>
            </p:cNvPr>
            <p:cNvSpPr/>
            <p:nvPr/>
          </p:nvSpPr>
          <p:spPr>
            <a:xfrm>
              <a:off x="9093199" y="3749712"/>
              <a:ext cx="2069048" cy="351697"/>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Operations Management Suite</a:t>
              </a:r>
            </a:p>
          </p:txBody>
        </p:sp>
        <p:sp>
          <p:nvSpPr>
            <p:cNvPr id="51" name="Rectangle 50">
              <a:extLst>
                <a:ext uri="{FF2B5EF4-FFF2-40B4-BE49-F238E27FC236}">
                  <a16:creationId xmlns:a16="http://schemas.microsoft.com/office/drawing/2014/main" id="{0376D78E-3041-43A8-BB1C-86C60EFF445E}"/>
                </a:ext>
              </a:extLst>
            </p:cNvPr>
            <p:cNvSpPr/>
            <p:nvPr/>
          </p:nvSpPr>
          <p:spPr>
            <a:xfrm>
              <a:off x="8973076" y="3481820"/>
              <a:ext cx="2069048" cy="351697"/>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a:t>
              </a:r>
            </a:p>
          </p:txBody>
        </p:sp>
      </p:grpSp>
      <p:sp>
        <p:nvSpPr>
          <p:cNvPr id="24" name="Rectangle 23">
            <a:extLst>
              <a:ext uri="{FF2B5EF4-FFF2-40B4-BE49-F238E27FC236}">
                <a16:creationId xmlns:a16="http://schemas.microsoft.com/office/drawing/2014/main" id="{2C72A200-A241-4FE8-964E-E727E71EF3A9}"/>
              </a:ext>
            </a:extLst>
          </p:cNvPr>
          <p:cNvSpPr/>
          <p:nvPr/>
        </p:nvSpPr>
        <p:spPr>
          <a:xfrm>
            <a:off x="6618915" y="4396480"/>
            <a:ext cx="477782" cy="358570"/>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IBT</a:t>
            </a:r>
          </a:p>
        </p:txBody>
      </p:sp>
      <p:sp>
        <p:nvSpPr>
          <p:cNvPr id="25" name="Rectangle 24">
            <a:extLst>
              <a:ext uri="{FF2B5EF4-FFF2-40B4-BE49-F238E27FC236}">
                <a16:creationId xmlns:a16="http://schemas.microsoft.com/office/drawing/2014/main" id="{A2E3E080-DB89-478D-AD51-3CBFBE980F8E}"/>
              </a:ext>
            </a:extLst>
          </p:cNvPr>
          <p:cNvSpPr/>
          <p:nvPr/>
        </p:nvSpPr>
        <p:spPr>
          <a:xfrm>
            <a:off x="10697957" y="4404719"/>
            <a:ext cx="477783" cy="358570"/>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IBT</a:t>
            </a:r>
          </a:p>
        </p:txBody>
      </p:sp>
      <p:grpSp>
        <p:nvGrpSpPr>
          <p:cNvPr id="40" name="Group 39">
            <a:extLst>
              <a:ext uri="{FF2B5EF4-FFF2-40B4-BE49-F238E27FC236}">
                <a16:creationId xmlns:a16="http://schemas.microsoft.com/office/drawing/2014/main" id="{21BC369C-5F80-4701-9968-D68646873B6B}"/>
              </a:ext>
            </a:extLst>
          </p:cNvPr>
          <p:cNvGrpSpPr/>
          <p:nvPr/>
        </p:nvGrpSpPr>
        <p:grpSpPr>
          <a:xfrm>
            <a:off x="580175" y="1247502"/>
            <a:ext cx="2823762" cy="1767315"/>
            <a:chOff x="4655808" y="938787"/>
            <a:chExt cx="2880384" cy="1802756"/>
          </a:xfrm>
        </p:grpSpPr>
        <p:pic>
          <p:nvPicPr>
            <p:cNvPr id="41" name="Graphic 40" descr="City">
              <a:extLst>
                <a:ext uri="{FF2B5EF4-FFF2-40B4-BE49-F238E27FC236}">
                  <a16:creationId xmlns:a16="http://schemas.microsoft.com/office/drawing/2014/main" id="{6CDD11F3-C926-4350-8BD7-32436169F3F4}"/>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5070" t="50586" r="36457"/>
            <a:stretch/>
          </p:blipFill>
          <p:spPr>
            <a:xfrm>
              <a:off x="5820838" y="938787"/>
              <a:ext cx="550323" cy="955093"/>
            </a:xfrm>
            <a:prstGeom prst="rect">
              <a:avLst/>
            </a:prstGeom>
          </p:spPr>
        </p:pic>
        <p:sp>
          <p:nvSpPr>
            <p:cNvPr id="42" name="TextBox 41">
              <a:extLst>
                <a:ext uri="{FF2B5EF4-FFF2-40B4-BE49-F238E27FC236}">
                  <a16:creationId xmlns:a16="http://schemas.microsoft.com/office/drawing/2014/main" id="{642A8910-275E-4EC7-A009-9C01BC1A4915}"/>
                </a:ext>
              </a:extLst>
            </p:cNvPr>
            <p:cNvSpPr txBox="1"/>
            <p:nvPr/>
          </p:nvSpPr>
          <p:spPr>
            <a:xfrm>
              <a:off x="4655808" y="1893882"/>
              <a:ext cx="2880384" cy="84766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Smaller deployments for small-to-medium business, remote/branch office.</a:t>
              </a:r>
            </a:p>
          </p:txBody>
        </p:sp>
      </p:grpSp>
      <p:cxnSp>
        <p:nvCxnSpPr>
          <p:cNvPr id="48" name="Straight Arrow Connector 47">
            <a:extLst>
              <a:ext uri="{FF2B5EF4-FFF2-40B4-BE49-F238E27FC236}">
                <a16:creationId xmlns:a16="http://schemas.microsoft.com/office/drawing/2014/main" id="{E0F354A8-3907-480B-8F4D-E9269E426C50}"/>
              </a:ext>
            </a:extLst>
          </p:cNvPr>
          <p:cNvCxnSpPr/>
          <p:nvPr/>
        </p:nvCxnSpPr>
        <p:spPr>
          <a:xfrm flipV="1">
            <a:off x="9806970" y="4281791"/>
            <a:ext cx="0" cy="553635"/>
          </a:xfrm>
          <a:prstGeom prst="straightConnector1">
            <a:avLst/>
          </a:prstGeom>
          <a:ln w="28575">
            <a:solidFill>
              <a:srgbClr val="76767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425356F-B026-470B-BD69-49FA4149F888}"/>
              </a:ext>
            </a:extLst>
          </p:cNvPr>
          <p:cNvCxnSpPr/>
          <p:nvPr/>
        </p:nvCxnSpPr>
        <p:spPr>
          <a:xfrm>
            <a:off x="10083746" y="4252736"/>
            <a:ext cx="0" cy="553635"/>
          </a:xfrm>
          <a:prstGeom prst="straightConnector1">
            <a:avLst/>
          </a:prstGeom>
          <a:ln w="28575">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p:cNvPr>
          <p:cNvSpPr/>
          <p:nvPr/>
        </p:nvSpPr>
        <p:spPr>
          <a:xfrm>
            <a:off x="1095630" y="4408184"/>
            <a:ext cx="1792850" cy="35857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Windows Admin Center</a:t>
            </a:r>
          </a:p>
        </p:txBody>
      </p:sp>
      <p:sp>
        <p:nvSpPr>
          <p:cNvPr id="29" name="Rectangle 28">
            <a:extLst/>
          </p:cNvPr>
          <p:cNvSpPr/>
          <p:nvPr/>
        </p:nvSpPr>
        <p:spPr>
          <a:xfrm>
            <a:off x="6618915" y="4397588"/>
            <a:ext cx="477782" cy="35857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WAC</a:t>
            </a:r>
          </a:p>
        </p:txBody>
      </p:sp>
      <p:sp>
        <p:nvSpPr>
          <p:cNvPr id="30" name="Rectangle 29">
            <a:extLst/>
          </p:cNvPr>
          <p:cNvSpPr/>
          <p:nvPr/>
        </p:nvSpPr>
        <p:spPr>
          <a:xfrm>
            <a:off x="10697956" y="4404719"/>
            <a:ext cx="477783" cy="35857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WAC</a:t>
            </a:r>
          </a:p>
        </p:txBody>
      </p:sp>
      <p:pic>
        <p:nvPicPr>
          <p:cNvPr id="3" name="Picture 2">
            <a:extLst>
              <a:ext uri="{FF2B5EF4-FFF2-40B4-BE49-F238E27FC236}">
                <a16:creationId xmlns:a16="http://schemas.microsoft.com/office/drawing/2014/main" id="{6CF404E5-BAC3-4448-993D-2128BC6F0DDE}"/>
              </a:ext>
            </a:extLst>
          </p:cNvPr>
          <p:cNvPicPr>
            <a:picLocks noChangeAspect="1"/>
          </p:cNvPicPr>
          <p:nvPr/>
        </p:nvPicPr>
        <p:blipFill>
          <a:blip r:embed="rId10"/>
          <a:stretch>
            <a:fillRect/>
          </a:stretch>
        </p:blipFill>
        <p:spPr>
          <a:xfrm>
            <a:off x="12480759" y="-154514"/>
            <a:ext cx="1582615" cy="6858000"/>
          </a:xfrm>
          <a:prstGeom prst="rect">
            <a:avLst/>
          </a:prstGeom>
        </p:spPr>
      </p:pic>
    </p:spTree>
    <p:extLst>
      <p:ext uri="{BB962C8B-B14F-4D97-AF65-F5344CB8AC3E}">
        <p14:creationId xmlns:p14="http://schemas.microsoft.com/office/powerpoint/2010/main" val="7365600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childTnLst>
                          </p:cTn>
                        </p:par>
                        <p:par>
                          <p:cTn id="14" fill="hold">
                            <p:stCondLst>
                              <p:cond delay="250"/>
                            </p:stCondLst>
                            <p:childTnLst>
                              <p:par>
                                <p:cTn id="15" presetID="10"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5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25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par>
                          <p:cTn id="45" fill="hold">
                            <p:stCondLst>
                              <p:cond delay="500"/>
                            </p:stCondLst>
                            <p:childTnLst>
                              <p:par>
                                <p:cTn id="46" presetID="30" presetClass="emph" presetSubtype="0" fill="hold" grpId="1" nodeType="afterEffect">
                                  <p:stCondLst>
                                    <p:cond delay="0"/>
                                  </p:stCondLst>
                                  <p:childTnLst>
                                    <p:animClr clrSpc="hsl" dir="cw">
                                      <p:cBhvr override="childStyle">
                                        <p:cTn id="47" dur="500" fill="hold"/>
                                        <p:tgtEl>
                                          <p:spTgt spid="28"/>
                                        </p:tgtEl>
                                        <p:attrNameLst>
                                          <p:attrName>style.color</p:attrName>
                                        </p:attrNameLst>
                                      </p:cBhvr>
                                      <p:by>
                                        <p:hsl h="0" s="12549" l="25098"/>
                                      </p:by>
                                    </p:animClr>
                                    <p:animClr clrSpc="hsl" dir="cw">
                                      <p:cBhvr>
                                        <p:cTn id="48" dur="500" fill="hold"/>
                                        <p:tgtEl>
                                          <p:spTgt spid="28"/>
                                        </p:tgtEl>
                                        <p:attrNameLst>
                                          <p:attrName>fillcolor</p:attrName>
                                        </p:attrNameLst>
                                      </p:cBhvr>
                                      <p:by>
                                        <p:hsl h="0" s="12549" l="25098"/>
                                      </p:by>
                                    </p:animClr>
                                    <p:animClr clrSpc="hsl" dir="cw">
                                      <p:cBhvr>
                                        <p:cTn id="49" dur="500" fill="hold"/>
                                        <p:tgtEl>
                                          <p:spTgt spid="28"/>
                                        </p:tgtEl>
                                        <p:attrNameLst>
                                          <p:attrName>stroke.color</p:attrName>
                                        </p:attrNameLst>
                                      </p:cBhvr>
                                      <p:by>
                                        <p:hsl h="0" s="12549" l="25098"/>
                                      </p:by>
                                    </p:animClr>
                                    <p:set>
                                      <p:cBhvr>
                                        <p:cTn id="50" dur="500" fill="hold"/>
                                        <p:tgtEl>
                                          <p:spTgt spid="28"/>
                                        </p:tgtEl>
                                        <p:attrNameLst>
                                          <p:attrName>fill.type</p:attrName>
                                        </p:attrNameLst>
                                      </p:cBhvr>
                                      <p:to>
                                        <p:strVal val="solid"/>
                                      </p:to>
                                    </p:set>
                                  </p:childTnLst>
                                </p:cTn>
                              </p:par>
                              <p:par>
                                <p:cTn id="51" presetID="30" presetClass="emph" presetSubtype="0" fill="hold" grpId="1" nodeType="withEffect">
                                  <p:stCondLst>
                                    <p:cond delay="0"/>
                                  </p:stCondLst>
                                  <p:childTnLst>
                                    <p:animClr clrSpc="hsl" dir="cw">
                                      <p:cBhvr override="childStyle">
                                        <p:cTn id="52" dur="500" fill="hold"/>
                                        <p:tgtEl>
                                          <p:spTgt spid="29"/>
                                        </p:tgtEl>
                                        <p:attrNameLst>
                                          <p:attrName>style.color</p:attrName>
                                        </p:attrNameLst>
                                      </p:cBhvr>
                                      <p:by>
                                        <p:hsl h="0" s="12549" l="25098"/>
                                      </p:by>
                                    </p:animClr>
                                    <p:animClr clrSpc="hsl" dir="cw">
                                      <p:cBhvr>
                                        <p:cTn id="53" dur="500" fill="hold"/>
                                        <p:tgtEl>
                                          <p:spTgt spid="29"/>
                                        </p:tgtEl>
                                        <p:attrNameLst>
                                          <p:attrName>fillcolor</p:attrName>
                                        </p:attrNameLst>
                                      </p:cBhvr>
                                      <p:by>
                                        <p:hsl h="0" s="12549" l="25098"/>
                                      </p:by>
                                    </p:animClr>
                                    <p:animClr clrSpc="hsl" dir="cw">
                                      <p:cBhvr>
                                        <p:cTn id="54" dur="500" fill="hold"/>
                                        <p:tgtEl>
                                          <p:spTgt spid="29"/>
                                        </p:tgtEl>
                                        <p:attrNameLst>
                                          <p:attrName>stroke.color</p:attrName>
                                        </p:attrNameLst>
                                      </p:cBhvr>
                                      <p:by>
                                        <p:hsl h="0" s="12549" l="25098"/>
                                      </p:by>
                                    </p:animClr>
                                    <p:set>
                                      <p:cBhvr>
                                        <p:cTn id="55" dur="500" fill="hold"/>
                                        <p:tgtEl>
                                          <p:spTgt spid="29"/>
                                        </p:tgtEl>
                                        <p:attrNameLst>
                                          <p:attrName>fill.type</p:attrName>
                                        </p:attrNameLst>
                                      </p:cBhvr>
                                      <p:to>
                                        <p:strVal val="solid"/>
                                      </p:to>
                                    </p:set>
                                  </p:childTnLst>
                                </p:cTn>
                              </p:par>
                              <p:par>
                                <p:cTn id="56" presetID="30" presetClass="emph" presetSubtype="0" fill="hold" grpId="1" nodeType="withEffect">
                                  <p:stCondLst>
                                    <p:cond delay="0"/>
                                  </p:stCondLst>
                                  <p:childTnLst>
                                    <p:animClr clrSpc="hsl" dir="cw">
                                      <p:cBhvr override="childStyle">
                                        <p:cTn id="57" dur="500" fill="hold"/>
                                        <p:tgtEl>
                                          <p:spTgt spid="30"/>
                                        </p:tgtEl>
                                        <p:attrNameLst>
                                          <p:attrName>style.color</p:attrName>
                                        </p:attrNameLst>
                                      </p:cBhvr>
                                      <p:by>
                                        <p:hsl h="0" s="12549" l="25098"/>
                                      </p:by>
                                    </p:animClr>
                                    <p:animClr clrSpc="hsl" dir="cw">
                                      <p:cBhvr>
                                        <p:cTn id="58" dur="500" fill="hold"/>
                                        <p:tgtEl>
                                          <p:spTgt spid="30"/>
                                        </p:tgtEl>
                                        <p:attrNameLst>
                                          <p:attrName>fillcolor</p:attrName>
                                        </p:attrNameLst>
                                      </p:cBhvr>
                                      <p:by>
                                        <p:hsl h="0" s="12549" l="25098"/>
                                      </p:by>
                                    </p:animClr>
                                    <p:animClr clrSpc="hsl" dir="cw">
                                      <p:cBhvr>
                                        <p:cTn id="59" dur="500" fill="hold"/>
                                        <p:tgtEl>
                                          <p:spTgt spid="30"/>
                                        </p:tgtEl>
                                        <p:attrNameLst>
                                          <p:attrName>stroke.color</p:attrName>
                                        </p:attrNameLst>
                                      </p:cBhvr>
                                      <p:by>
                                        <p:hsl h="0" s="12549" l="25098"/>
                                      </p:by>
                                    </p:animClr>
                                    <p:set>
                                      <p:cBhvr>
                                        <p:cTn id="60" dur="500" fill="hold"/>
                                        <p:tgtEl>
                                          <p:spTgt spid="30"/>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250"/>
                                        <p:tgtEl>
                                          <p:spTgt spid="48"/>
                                        </p:tgtEl>
                                      </p:cBhvr>
                                    </p:animEffect>
                                  </p:childTnLst>
                                </p:cTn>
                              </p:par>
                            </p:childTnLst>
                          </p:cTn>
                        </p:par>
                        <p:par>
                          <p:cTn id="74" fill="hold">
                            <p:stCondLst>
                              <p:cond delay="1250"/>
                            </p:stCondLst>
                            <p:childTnLst>
                              <p:par>
                                <p:cTn id="75" presetID="10" presetClass="entr" presetSubtype="0" fill="hold" nodeType="after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4" grpId="0" animBg="1"/>
      <p:bldP spid="25" grpId="0" animBg="1"/>
      <p:bldP spid="28" grpId="0" animBg="1"/>
      <p:bldP spid="28" grpId="1" animBg="1"/>
      <p:bldP spid="29" grpId="0" animBg="1"/>
      <p:bldP spid="29" grpId="1" animBg="1"/>
      <p:bldP spid="30" grpId="0" animBg="1"/>
      <p:bldP spid="3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8628-64DF-4023-8E6A-5F586C2D137B}"/>
              </a:ext>
            </a:extLst>
          </p:cNvPr>
          <p:cNvSpPr>
            <a:spLocks noGrp="1"/>
          </p:cNvSpPr>
          <p:nvPr>
            <p:ph type="title"/>
          </p:nvPr>
        </p:nvSpPr>
        <p:spPr/>
        <p:txBody>
          <a:bodyPr/>
          <a:lstStyle/>
          <a:p>
            <a:r>
              <a:rPr lang="en-US" dirty="0">
                <a:solidFill>
                  <a:prstClr val="white"/>
                </a:solidFill>
              </a:rPr>
              <a:t>Windows Admin Center</a:t>
            </a:r>
            <a:r>
              <a:rPr lang="en-US" dirty="0">
                <a:solidFill>
                  <a:schemeClr val="bg1"/>
                </a:solidFill>
              </a:rPr>
              <a:t> Architecture</a:t>
            </a:r>
          </a:p>
        </p:txBody>
      </p:sp>
      <p:cxnSp>
        <p:nvCxnSpPr>
          <p:cNvPr id="5" name="Straight Connector 4">
            <a:extLst>
              <a:ext uri="{FF2B5EF4-FFF2-40B4-BE49-F238E27FC236}">
                <a16:creationId xmlns:a16="http://schemas.microsoft.com/office/drawing/2014/main" id="{0327A0B3-B82A-45D1-A3AF-EEED657922C6}"/>
              </a:ext>
            </a:extLst>
          </p:cNvPr>
          <p:cNvCxnSpPr>
            <a:cxnSpLocks/>
          </p:cNvCxnSpPr>
          <p:nvPr/>
        </p:nvCxnSpPr>
        <p:spPr>
          <a:xfrm flipV="1">
            <a:off x="1" y="1682869"/>
            <a:ext cx="12256119" cy="21084"/>
          </a:xfrm>
          <a:prstGeom prst="line">
            <a:avLst/>
          </a:prstGeom>
          <a:ln w="19050">
            <a:solidFill>
              <a:srgbClr val="B7DEFF"/>
            </a:solidFill>
            <a:prstDash val="sysDot"/>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5749C4F-BD10-478C-A552-C9AF98939C4C}"/>
              </a:ext>
            </a:extLst>
          </p:cNvPr>
          <p:cNvSpPr txBox="1"/>
          <p:nvPr/>
        </p:nvSpPr>
        <p:spPr>
          <a:xfrm>
            <a:off x="9712762" y="1950141"/>
            <a:ext cx="1243289" cy="323165"/>
          </a:xfrm>
          <a:prstGeom prst="rect">
            <a:avLst/>
          </a:prstGeom>
          <a:no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white"/>
                </a:solidFill>
                <a:effectLst/>
                <a:uLnTx/>
                <a:uFillTx/>
                <a:latin typeface="Segoe UI Semilight"/>
                <a:ea typeface="+mn-ea"/>
                <a:cs typeface="+mn-cs"/>
              </a:rPr>
              <a:t>On-Premises</a:t>
            </a:r>
          </a:p>
        </p:txBody>
      </p:sp>
      <p:sp>
        <p:nvSpPr>
          <p:cNvPr id="7" name="TextBox 6">
            <a:extLst>
              <a:ext uri="{FF2B5EF4-FFF2-40B4-BE49-F238E27FC236}">
                <a16:creationId xmlns:a16="http://schemas.microsoft.com/office/drawing/2014/main" id="{7FFCCF60-060D-48BB-A618-E5702C3B799A}"/>
              </a:ext>
            </a:extLst>
          </p:cNvPr>
          <p:cNvSpPr txBox="1"/>
          <p:nvPr/>
        </p:nvSpPr>
        <p:spPr>
          <a:xfrm>
            <a:off x="10134161" y="1118772"/>
            <a:ext cx="821889" cy="321338"/>
          </a:xfrm>
          <a:prstGeom prst="rect">
            <a:avLst/>
          </a:prstGeom>
          <a:no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white"/>
                </a:solidFill>
                <a:effectLst/>
                <a:uLnTx/>
                <a:uFillTx/>
                <a:latin typeface="Segoe UI Semilight"/>
                <a:ea typeface="+mn-ea"/>
                <a:cs typeface="+mn-cs"/>
              </a:rPr>
              <a:t>Internet</a:t>
            </a:r>
          </a:p>
        </p:txBody>
      </p:sp>
      <p:pic>
        <p:nvPicPr>
          <p:cNvPr id="8" name="Graphic 45" descr="Cloud">
            <a:extLst>
              <a:ext uri="{FF2B5EF4-FFF2-40B4-BE49-F238E27FC236}">
                <a16:creationId xmlns:a16="http://schemas.microsoft.com/office/drawing/2014/main" id="{9FACA771-9C62-4CD1-BE40-BC763A836E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4140" y="959796"/>
            <a:ext cx="639989" cy="639989"/>
          </a:xfrm>
          <a:prstGeom prst="rect">
            <a:avLst/>
          </a:prstGeom>
        </p:spPr>
      </p:pic>
      <p:pic>
        <p:nvPicPr>
          <p:cNvPr id="9" name="Graphic 8" descr="City">
            <a:extLst>
              <a:ext uri="{FF2B5EF4-FFF2-40B4-BE49-F238E27FC236}">
                <a16:creationId xmlns:a16="http://schemas.microsoft.com/office/drawing/2014/main" id="{C70993D7-A1EC-496D-BE74-7875C230A845}"/>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70186" y="1807719"/>
            <a:ext cx="544101" cy="544101"/>
          </a:xfrm>
          <a:prstGeom prst="rect">
            <a:avLst/>
          </a:prstGeom>
        </p:spPr>
      </p:pic>
      <p:pic>
        <p:nvPicPr>
          <p:cNvPr id="10" name="Graphic 9">
            <a:extLst>
              <a:ext uri="{FF2B5EF4-FFF2-40B4-BE49-F238E27FC236}">
                <a16:creationId xmlns:a16="http://schemas.microsoft.com/office/drawing/2014/main" id="{9D024216-3D68-4772-B50D-D792B61AE0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83145" y="3440073"/>
            <a:ext cx="679480" cy="1122619"/>
          </a:xfrm>
          <a:prstGeom prst="rect">
            <a:avLst/>
          </a:prstGeom>
        </p:spPr>
      </p:pic>
      <p:pic>
        <p:nvPicPr>
          <p:cNvPr id="11" name="Graphic 10">
            <a:extLst>
              <a:ext uri="{FF2B5EF4-FFF2-40B4-BE49-F238E27FC236}">
                <a16:creationId xmlns:a16="http://schemas.microsoft.com/office/drawing/2014/main" id="{FFAB464C-6D2C-46C0-9E74-DF16B73A9D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77948" y="4010949"/>
            <a:ext cx="551743" cy="551743"/>
          </a:xfrm>
          <a:prstGeom prst="rect">
            <a:avLst/>
          </a:prstGeom>
        </p:spPr>
      </p:pic>
      <p:pic>
        <p:nvPicPr>
          <p:cNvPr id="12" name="Graphic 11">
            <a:extLst>
              <a:ext uri="{FF2B5EF4-FFF2-40B4-BE49-F238E27FC236}">
                <a16:creationId xmlns:a16="http://schemas.microsoft.com/office/drawing/2014/main" id="{D91F1398-BB3B-4A96-AB5A-4C348B287D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7948" y="3440073"/>
            <a:ext cx="537993" cy="407570"/>
          </a:xfrm>
          <a:prstGeom prst="rect">
            <a:avLst/>
          </a:prstGeom>
        </p:spPr>
      </p:pic>
      <p:pic>
        <p:nvPicPr>
          <p:cNvPr id="13" name="Graphic 12">
            <a:extLst>
              <a:ext uri="{FF2B5EF4-FFF2-40B4-BE49-F238E27FC236}">
                <a16:creationId xmlns:a16="http://schemas.microsoft.com/office/drawing/2014/main" id="{C6BDDBEC-36EA-46CA-BE21-8AB2D8820958}"/>
              </a:ext>
            </a:extLst>
          </p:cNvPr>
          <p:cNvPicPr>
            <a:picLocks noChangeAspect="1"/>
          </p:cNvPicPr>
          <p:nvPr/>
        </p:nvPicPr>
        <p:blipFill>
          <a:blip r:embed="rId8">
            <a:extLst>
              <a:ext uri="{96DAC541-7B7A-43D3-8B79-37D633B846F1}">
                <asvg:svgBlip xmlns:asvg="http://schemas.microsoft.com/office/drawing/2016/SVG/main" r:embed="rId14"/>
              </a:ext>
            </a:extLst>
          </a:blip>
          <a:stretch>
            <a:fillRect/>
          </a:stretch>
        </p:blipFill>
        <p:spPr>
          <a:xfrm>
            <a:off x="4545422" y="5108805"/>
            <a:ext cx="527789" cy="871997"/>
          </a:xfrm>
          <a:prstGeom prst="rect">
            <a:avLst/>
          </a:prstGeom>
        </p:spPr>
      </p:pic>
      <p:pic>
        <p:nvPicPr>
          <p:cNvPr id="14" name="Graphic 13">
            <a:extLst>
              <a:ext uri="{FF2B5EF4-FFF2-40B4-BE49-F238E27FC236}">
                <a16:creationId xmlns:a16="http://schemas.microsoft.com/office/drawing/2014/main" id="{2C7C997D-BD7E-45D6-B2D2-CA69CE20DE2F}"/>
              </a:ext>
            </a:extLst>
          </p:cNvPr>
          <p:cNvPicPr>
            <a:picLocks noChangeAspect="1"/>
          </p:cNvPicPr>
          <p:nvPr/>
        </p:nvPicPr>
        <p:blipFill>
          <a:blip r:embed="rId8">
            <a:extLst>
              <a:ext uri="{96DAC541-7B7A-43D3-8B79-37D633B846F1}">
                <asvg:svgBlip xmlns:asvg="http://schemas.microsoft.com/office/drawing/2016/SVG/main" r:embed="rId14"/>
              </a:ext>
            </a:extLst>
          </a:blip>
          <a:stretch>
            <a:fillRect/>
          </a:stretch>
        </p:blipFill>
        <p:spPr>
          <a:xfrm>
            <a:off x="5348057" y="5108805"/>
            <a:ext cx="527789" cy="871997"/>
          </a:xfrm>
          <a:prstGeom prst="rect">
            <a:avLst/>
          </a:prstGeom>
        </p:spPr>
      </p:pic>
      <p:pic>
        <p:nvPicPr>
          <p:cNvPr id="15" name="Graphic 14">
            <a:extLst>
              <a:ext uri="{FF2B5EF4-FFF2-40B4-BE49-F238E27FC236}">
                <a16:creationId xmlns:a16="http://schemas.microsoft.com/office/drawing/2014/main" id="{CC5F5DEF-E4C5-4D5F-9CE9-C72F86BB1A93}"/>
              </a:ext>
            </a:extLst>
          </p:cNvPr>
          <p:cNvPicPr>
            <a:picLocks noChangeAspect="1"/>
          </p:cNvPicPr>
          <p:nvPr/>
        </p:nvPicPr>
        <p:blipFill>
          <a:blip r:embed="rId8">
            <a:extLst>
              <a:ext uri="{96DAC541-7B7A-43D3-8B79-37D633B846F1}">
                <asvg:svgBlip xmlns:asvg="http://schemas.microsoft.com/office/drawing/2016/SVG/main" r:embed="rId14"/>
              </a:ext>
            </a:extLst>
          </a:blip>
          <a:stretch>
            <a:fillRect/>
          </a:stretch>
        </p:blipFill>
        <p:spPr>
          <a:xfrm>
            <a:off x="6158991" y="5108805"/>
            <a:ext cx="527789" cy="871997"/>
          </a:xfrm>
          <a:prstGeom prst="rect">
            <a:avLst/>
          </a:prstGeom>
        </p:spPr>
      </p:pic>
      <p:pic>
        <p:nvPicPr>
          <p:cNvPr id="16" name="Graphic 15">
            <a:extLst>
              <a:ext uri="{FF2B5EF4-FFF2-40B4-BE49-F238E27FC236}">
                <a16:creationId xmlns:a16="http://schemas.microsoft.com/office/drawing/2014/main" id="{37311B37-BC67-4BDD-B650-E8EAF092FB4A}"/>
              </a:ext>
            </a:extLst>
          </p:cNvPr>
          <p:cNvPicPr>
            <a:picLocks noChangeAspect="1"/>
          </p:cNvPicPr>
          <p:nvPr/>
        </p:nvPicPr>
        <p:blipFill>
          <a:blip r:embed="rId8">
            <a:extLst>
              <a:ext uri="{96DAC541-7B7A-43D3-8B79-37D633B846F1}">
                <asvg:svgBlip xmlns:asvg="http://schemas.microsoft.com/office/drawing/2016/SVG/main" r:embed="rId14"/>
              </a:ext>
            </a:extLst>
          </a:blip>
          <a:stretch>
            <a:fillRect/>
          </a:stretch>
        </p:blipFill>
        <p:spPr>
          <a:xfrm>
            <a:off x="6965774" y="5108805"/>
            <a:ext cx="527789" cy="871997"/>
          </a:xfrm>
          <a:prstGeom prst="rect">
            <a:avLst/>
          </a:prstGeom>
        </p:spPr>
      </p:pic>
      <p:sp>
        <p:nvSpPr>
          <p:cNvPr id="17" name="Freeform: Shape 16">
            <a:extLst>
              <a:ext uri="{FF2B5EF4-FFF2-40B4-BE49-F238E27FC236}">
                <a16:creationId xmlns:a16="http://schemas.microsoft.com/office/drawing/2014/main" id="{110F9EDA-22B7-4ED4-A796-B30AC0542518}"/>
              </a:ext>
            </a:extLst>
          </p:cNvPr>
          <p:cNvSpPr/>
          <p:nvPr/>
        </p:nvSpPr>
        <p:spPr bwMode="auto">
          <a:xfrm>
            <a:off x="5652456" y="2830865"/>
            <a:ext cx="373510" cy="576867"/>
          </a:xfrm>
          <a:custGeom>
            <a:avLst/>
            <a:gdLst>
              <a:gd name="connsiteX0" fmla="*/ 381000 w 381000"/>
              <a:gd name="connsiteY0" fmla="*/ 0 h 639234"/>
              <a:gd name="connsiteX1" fmla="*/ 381000 w 381000"/>
              <a:gd name="connsiteY1" fmla="*/ 381000 h 639234"/>
              <a:gd name="connsiteX2" fmla="*/ 0 w 381000"/>
              <a:gd name="connsiteY2" fmla="*/ 381000 h 639234"/>
              <a:gd name="connsiteX3" fmla="*/ 0 w 381000"/>
              <a:gd name="connsiteY3" fmla="*/ 639234 h 639234"/>
            </a:gdLst>
            <a:ahLst/>
            <a:cxnLst>
              <a:cxn ang="0">
                <a:pos x="connsiteX0" y="connsiteY0"/>
              </a:cxn>
              <a:cxn ang="0">
                <a:pos x="connsiteX1" y="connsiteY1"/>
              </a:cxn>
              <a:cxn ang="0">
                <a:pos x="connsiteX2" y="connsiteY2"/>
              </a:cxn>
              <a:cxn ang="0">
                <a:pos x="connsiteX3" y="connsiteY3"/>
              </a:cxn>
            </a:cxnLst>
            <a:rect l="l" t="t" r="r" b="b"/>
            <a:pathLst>
              <a:path w="381000" h="639234">
                <a:moveTo>
                  <a:pt x="381000" y="0"/>
                </a:moveTo>
                <a:lnTo>
                  <a:pt x="381000" y="381000"/>
                </a:lnTo>
                <a:lnTo>
                  <a:pt x="0" y="381000"/>
                </a:lnTo>
                <a:lnTo>
                  <a:pt x="0" y="639234"/>
                </a:lnTo>
              </a:path>
            </a:pathLst>
          </a:custGeom>
          <a:noFill/>
          <a:ln w="28575">
            <a:solidFill>
              <a:srgbClr val="4BAEFF"/>
            </a:solidFill>
            <a:headEnd type="oval"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40C81AA8-660A-4F2A-87CC-9D5339F55AF3}"/>
              </a:ext>
            </a:extLst>
          </p:cNvPr>
          <p:cNvSpPr txBox="1"/>
          <p:nvPr/>
        </p:nvSpPr>
        <p:spPr>
          <a:xfrm>
            <a:off x="3901149" y="3390406"/>
            <a:ext cx="1476798" cy="506901"/>
          </a:xfrm>
          <a:prstGeom prst="rect">
            <a:avLst/>
          </a:prstGeom>
          <a:noFill/>
        </p:spPr>
        <p:txBody>
          <a:bodyPr wrap="square" lIns="179285" tIns="143428" rIns="179285" bIns="143428"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light"/>
                <a:ea typeface="+mn-ea"/>
                <a:cs typeface="+mn-cs"/>
              </a:rPr>
              <a:t>Web server</a:t>
            </a:r>
          </a:p>
        </p:txBody>
      </p:sp>
      <p:sp>
        <p:nvSpPr>
          <p:cNvPr id="19" name="TextBox 18">
            <a:extLst>
              <a:ext uri="{FF2B5EF4-FFF2-40B4-BE49-F238E27FC236}">
                <a16:creationId xmlns:a16="http://schemas.microsoft.com/office/drawing/2014/main" id="{17D66AA3-4A16-4412-A170-9CE5C6A5C221}"/>
              </a:ext>
            </a:extLst>
          </p:cNvPr>
          <p:cNvSpPr txBox="1"/>
          <p:nvPr/>
        </p:nvSpPr>
        <p:spPr>
          <a:xfrm>
            <a:off x="3901149" y="4033369"/>
            <a:ext cx="1476798" cy="506901"/>
          </a:xfrm>
          <a:prstGeom prst="rect">
            <a:avLst/>
          </a:prstGeom>
          <a:noFill/>
        </p:spPr>
        <p:txBody>
          <a:bodyPr wrap="square" lIns="179285" tIns="143428" rIns="179285" bIns="143428"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light"/>
                <a:ea typeface="+mn-ea"/>
                <a:cs typeface="+mn-cs"/>
              </a:rPr>
              <a:t>Gateway</a:t>
            </a:r>
          </a:p>
        </p:txBody>
      </p:sp>
      <p:sp>
        <p:nvSpPr>
          <p:cNvPr id="20" name="Freeform: Shape 19">
            <a:extLst>
              <a:ext uri="{FF2B5EF4-FFF2-40B4-BE49-F238E27FC236}">
                <a16:creationId xmlns:a16="http://schemas.microsoft.com/office/drawing/2014/main" id="{F72F04F5-870D-4A69-9C61-E1B25C478A25}"/>
              </a:ext>
            </a:extLst>
          </p:cNvPr>
          <p:cNvSpPr/>
          <p:nvPr/>
        </p:nvSpPr>
        <p:spPr bwMode="auto">
          <a:xfrm>
            <a:off x="4809984" y="4648615"/>
            <a:ext cx="842473" cy="460190"/>
          </a:xfrm>
          <a:custGeom>
            <a:avLst/>
            <a:gdLst>
              <a:gd name="connsiteX0" fmla="*/ 1210733 w 1210733"/>
              <a:gd name="connsiteY0" fmla="*/ 0 h 364067"/>
              <a:gd name="connsiteX1" fmla="*/ 1210733 w 1210733"/>
              <a:gd name="connsiteY1" fmla="*/ 241300 h 364067"/>
              <a:gd name="connsiteX2" fmla="*/ 0 w 1210733"/>
              <a:gd name="connsiteY2" fmla="*/ 241300 h 364067"/>
              <a:gd name="connsiteX3" fmla="*/ 0 w 1210733"/>
              <a:gd name="connsiteY3" fmla="*/ 364067 h 364067"/>
            </a:gdLst>
            <a:ahLst/>
            <a:cxnLst>
              <a:cxn ang="0">
                <a:pos x="connsiteX0" y="connsiteY0"/>
              </a:cxn>
              <a:cxn ang="0">
                <a:pos x="connsiteX1" y="connsiteY1"/>
              </a:cxn>
              <a:cxn ang="0">
                <a:pos x="connsiteX2" y="connsiteY2"/>
              </a:cxn>
              <a:cxn ang="0">
                <a:pos x="connsiteX3" y="connsiteY3"/>
              </a:cxn>
            </a:cxnLst>
            <a:rect l="l" t="t" r="r" b="b"/>
            <a:pathLst>
              <a:path w="1210733" h="364067">
                <a:moveTo>
                  <a:pt x="1210733" y="0"/>
                </a:moveTo>
                <a:lnTo>
                  <a:pt x="1210733" y="241300"/>
                </a:lnTo>
                <a:lnTo>
                  <a:pt x="0" y="241300"/>
                </a:lnTo>
                <a:lnTo>
                  <a:pt x="0" y="364067"/>
                </a:lnTo>
              </a:path>
            </a:pathLst>
          </a:custGeom>
          <a:noFill/>
          <a:ln w="28575">
            <a:solidFill>
              <a:srgbClr val="4BAEFF"/>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2BD47AB6-6C38-40AC-A9A0-2E0AFBDB4BBE}"/>
              </a:ext>
            </a:extLst>
          </p:cNvPr>
          <p:cNvSpPr/>
          <p:nvPr/>
        </p:nvSpPr>
        <p:spPr bwMode="auto">
          <a:xfrm>
            <a:off x="5573605" y="4648615"/>
            <a:ext cx="78852" cy="460190"/>
          </a:xfrm>
          <a:custGeom>
            <a:avLst/>
            <a:gdLst>
              <a:gd name="connsiteX0" fmla="*/ 1210733 w 1210733"/>
              <a:gd name="connsiteY0" fmla="*/ 0 h 364067"/>
              <a:gd name="connsiteX1" fmla="*/ 1210733 w 1210733"/>
              <a:gd name="connsiteY1" fmla="*/ 241300 h 364067"/>
              <a:gd name="connsiteX2" fmla="*/ 0 w 1210733"/>
              <a:gd name="connsiteY2" fmla="*/ 241300 h 364067"/>
              <a:gd name="connsiteX3" fmla="*/ 0 w 1210733"/>
              <a:gd name="connsiteY3" fmla="*/ 364067 h 364067"/>
            </a:gdLst>
            <a:ahLst/>
            <a:cxnLst>
              <a:cxn ang="0">
                <a:pos x="connsiteX0" y="connsiteY0"/>
              </a:cxn>
              <a:cxn ang="0">
                <a:pos x="connsiteX1" y="connsiteY1"/>
              </a:cxn>
              <a:cxn ang="0">
                <a:pos x="connsiteX2" y="connsiteY2"/>
              </a:cxn>
              <a:cxn ang="0">
                <a:pos x="connsiteX3" y="connsiteY3"/>
              </a:cxn>
            </a:cxnLst>
            <a:rect l="l" t="t" r="r" b="b"/>
            <a:pathLst>
              <a:path w="1210733" h="364067">
                <a:moveTo>
                  <a:pt x="1210733" y="0"/>
                </a:moveTo>
                <a:lnTo>
                  <a:pt x="1210733" y="241300"/>
                </a:lnTo>
                <a:lnTo>
                  <a:pt x="0" y="241300"/>
                </a:lnTo>
                <a:lnTo>
                  <a:pt x="0" y="364067"/>
                </a:lnTo>
              </a:path>
            </a:pathLst>
          </a:custGeom>
          <a:noFill/>
          <a:ln w="28575">
            <a:solidFill>
              <a:srgbClr val="4BAEFF"/>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E2EB83E1-E82A-4D64-91BE-70B952A0EE2B}"/>
              </a:ext>
            </a:extLst>
          </p:cNvPr>
          <p:cNvSpPr/>
          <p:nvPr/>
        </p:nvSpPr>
        <p:spPr bwMode="auto">
          <a:xfrm flipH="1">
            <a:off x="5652456" y="4648615"/>
            <a:ext cx="1610245" cy="460190"/>
          </a:xfrm>
          <a:custGeom>
            <a:avLst/>
            <a:gdLst>
              <a:gd name="connsiteX0" fmla="*/ 1210733 w 1210733"/>
              <a:gd name="connsiteY0" fmla="*/ 0 h 364067"/>
              <a:gd name="connsiteX1" fmla="*/ 1210733 w 1210733"/>
              <a:gd name="connsiteY1" fmla="*/ 241300 h 364067"/>
              <a:gd name="connsiteX2" fmla="*/ 0 w 1210733"/>
              <a:gd name="connsiteY2" fmla="*/ 241300 h 364067"/>
              <a:gd name="connsiteX3" fmla="*/ 0 w 1210733"/>
              <a:gd name="connsiteY3" fmla="*/ 364067 h 364067"/>
            </a:gdLst>
            <a:ahLst/>
            <a:cxnLst>
              <a:cxn ang="0">
                <a:pos x="connsiteX0" y="connsiteY0"/>
              </a:cxn>
              <a:cxn ang="0">
                <a:pos x="connsiteX1" y="connsiteY1"/>
              </a:cxn>
              <a:cxn ang="0">
                <a:pos x="connsiteX2" y="connsiteY2"/>
              </a:cxn>
              <a:cxn ang="0">
                <a:pos x="connsiteX3" y="connsiteY3"/>
              </a:cxn>
            </a:cxnLst>
            <a:rect l="l" t="t" r="r" b="b"/>
            <a:pathLst>
              <a:path w="1210733" h="364067">
                <a:moveTo>
                  <a:pt x="1210733" y="0"/>
                </a:moveTo>
                <a:lnTo>
                  <a:pt x="1210733" y="241300"/>
                </a:lnTo>
                <a:lnTo>
                  <a:pt x="0" y="241300"/>
                </a:lnTo>
                <a:lnTo>
                  <a:pt x="0" y="364067"/>
                </a:lnTo>
              </a:path>
            </a:pathLst>
          </a:custGeom>
          <a:noFill/>
          <a:ln w="28575">
            <a:solidFill>
              <a:srgbClr val="4BAEFF"/>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3" name="Freeform: Shape 22">
            <a:extLst>
              <a:ext uri="{FF2B5EF4-FFF2-40B4-BE49-F238E27FC236}">
                <a16:creationId xmlns:a16="http://schemas.microsoft.com/office/drawing/2014/main" id="{2C6322E1-90D4-4C33-B70A-3889C7F70EDA}"/>
              </a:ext>
            </a:extLst>
          </p:cNvPr>
          <p:cNvSpPr/>
          <p:nvPr/>
        </p:nvSpPr>
        <p:spPr bwMode="auto">
          <a:xfrm flipH="1">
            <a:off x="5652456" y="4648615"/>
            <a:ext cx="793246" cy="460190"/>
          </a:xfrm>
          <a:custGeom>
            <a:avLst/>
            <a:gdLst>
              <a:gd name="connsiteX0" fmla="*/ 1210733 w 1210733"/>
              <a:gd name="connsiteY0" fmla="*/ 0 h 364067"/>
              <a:gd name="connsiteX1" fmla="*/ 1210733 w 1210733"/>
              <a:gd name="connsiteY1" fmla="*/ 241300 h 364067"/>
              <a:gd name="connsiteX2" fmla="*/ 0 w 1210733"/>
              <a:gd name="connsiteY2" fmla="*/ 241300 h 364067"/>
              <a:gd name="connsiteX3" fmla="*/ 0 w 1210733"/>
              <a:gd name="connsiteY3" fmla="*/ 364067 h 364067"/>
            </a:gdLst>
            <a:ahLst/>
            <a:cxnLst>
              <a:cxn ang="0">
                <a:pos x="connsiteX0" y="connsiteY0"/>
              </a:cxn>
              <a:cxn ang="0">
                <a:pos x="connsiteX1" y="connsiteY1"/>
              </a:cxn>
              <a:cxn ang="0">
                <a:pos x="connsiteX2" y="connsiteY2"/>
              </a:cxn>
              <a:cxn ang="0">
                <a:pos x="connsiteX3" y="connsiteY3"/>
              </a:cxn>
            </a:cxnLst>
            <a:rect l="l" t="t" r="r" b="b"/>
            <a:pathLst>
              <a:path w="1210733" h="364067">
                <a:moveTo>
                  <a:pt x="1210733" y="0"/>
                </a:moveTo>
                <a:lnTo>
                  <a:pt x="1210733" y="241300"/>
                </a:lnTo>
                <a:lnTo>
                  <a:pt x="0" y="241300"/>
                </a:lnTo>
                <a:lnTo>
                  <a:pt x="0" y="364067"/>
                </a:lnTo>
              </a:path>
            </a:pathLst>
          </a:custGeom>
          <a:noFill/>
          <a:ln w="28575">
            <a:solidFill>
              <a:srgbClr val="4BAEFF"/>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pic>
        <p:nvPicPr>
          <p:cNvPr id="24" name="Graphic 23">
            <a:extLst>
              <a:ext uri="{FF2B5EF4-FFF2-40B4-BE49-F238E27FC236}">
                <a16:creationId xmlns:a16="http://schemas.microsoft.com/office/drawing/2014/main" id="{E29BECE5-E900-46AA-84F6-A5818B37076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76584" y="4007233"/>
            <a:ext cx="551743" cy="551743"/>
          </a:xfrm>
          <a:prstGeom prst="rect">
            <a:avLst/>
          </a:prstGeom>
        </p:spPr>
      </p:pic>
      <p:pic>
        <p:nvPicPr>
          <p:cNvPr id="25" name="Graphic 24">
            <a:extLst>
              <a:ext uri="{FF2B5EF4-FFF2-40B4-BE49-F238E27FC236}">
                <a16:creationId xmlns:a16="http://schemas.microsoft.com/office/drawing/2014/main" id="{1386F189-5A97-461C-A1A2-CD3BADA225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76584" y="3436357"/>
            <a:ext cx="537993" cy="407570"/>
          </a:xfrm>
          <a:prstGeom prst="rect">
            <a:avLst/>
          </a:prstGeom>
        </p:spPr>
      </p:pic>
      <p:pic>
        <p:nvPicPr>
          <p:cNvPr id="26" name="Graphic 25">
            <a:extLst>
              <a:ext uri="{FF2B5EF4-FFF2-40B4-BE49-F238E27FC236}">
                <a16:creationId xmlns:a16="http://schemas.microsoft.com/office/drawing/2014/main" id="{9592B51E-BF37-4414-A3F2-99157DF5AD9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43527" y="5104487"/>
            <a:ext cx="527789" cy="871997"/>
          </a:xfrm>
          <a:prstGeom prst="rect">
            <a:avLst/>
          </a:prstGeom>
        </p:spPr>
      </p:pic>
      <p:pic>
        <p:nvPicPr>
          <p:cNvPr id="27" name="Graphic 26">
            <a:extLst>
              <a:ext uri="{FF2B5EF4-FFF2-40B4-BE49-F238E27FC236}">
                <a16:creationId xmlns:a16="http://schemas.microsoft.com/office/drawing/2014/main" id="{20D9F745-EDD7-4E0E-ADF5-5BCB537004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46162" y="5104487"/>
            <a:ext cx="527789" cy="871997"/>
          </a:xfrm>
          <a:prstGeom prst="rect">
            <a:avLst/>
          </a:prstGeom>
        </p:spPr>
      </p:pic>
      <p:pic>
        <p:nvPicPr>
          <p:cNvPr id="28" name="Graphic 27">
            <a:extLst>
              <a:ext uri="{FF2B5EF4-FFF2-40B4-BE49-F238E27FC236}">
                <a16:creationId xmlns:a16="http://schemas.microsoft.com/office/drawing/2014/main" id="{B6C7A867-6E0E-47AC-A3FC-D4057E8B7B7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57096" y="5104487"/>
            <a:ext cx="527789" cy="871997"/>
          </a:xfrm>
          <a:prstGeom prst="rect">
            <a:avLst/>
          </a:prstGeom>
        </p:spPr>
      </p:pic>
      <p:pic>
        <p:nvPicPr>
          <p:cNvPr id="29" name="Graphic 28">
            <a:extLst>
              <a:ext uri="{FF2B5EF4-FFF2-40B4-BE49-F238E27FC236}">
                <a16:creationId xmlns:a16="http://schemas.microsoft.com/office/drawing/2014/main" id="{3388BFE4-9312-4232-829C-827006098DB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63879" y="5104487"/>
            <a:ext cx="527789" cy="871997"/>
          </a:xfrm>
          <a:prstGeom prst="rect">
            <a:avLst/>
          </a:prstGeom>
        </p:spPr>
      </p:pic>
      <p:grpSp>
        <p:nvGrpSpPr>
          <p:cNvPr id="30" name="Group 29">
            <a:extLst>
              <a:ext uri="{FF2B5EF4-FFF2-40B4-BE49-F238E27FC236}">
                <a16:creationId xmlns:a16="http://schemas.microsoft.com/office/drawing/2014/main" id="{0730AA14-CE50-40BD-9D65-4ED7A2107936}"/>
              </a:ext>
            </a:extLst>
          </p:cNvPr>
          <p:cNvGrpSpPr/>
          <p:nvPr/>
        </p:nvGrpSpPr>
        <p:grpSpPr>
          <a:xfrm>
            <a:off x="5320009" y="1840027"/>
            <a:ext cx="1469671" cy="893094"/>
            <a:chOff x="5426685" y="1876427"/>
            <a:chExt cx="1499141" cy="911002"/>
          </a:xfrm>
        </p:grpSpPr>
        <p:grpSp>
          <p:nvGrpSpPr>
            <p:cNvPr id="31" name="Group 30">
              <a:extLst>
                <a:ext uri="{FF2B5EF4-FFF2-40B4-BE49-F238E27FC236}">
                  <a16:creationId xmlns:a16="http://schemas.microsoft.com/office/drawing/2014/main" id="{EE23CDE8-933F-4988-AA0C-8C398E932D15}"/>
                </a:ext>
              </a:extLst>
            </p:cNvPr>
            <p:cNvGrpSpPr/>
            <p:nvPr/>
          </p:nvGrpSpPr>
          <p:grpSpPr>
            <a:xfrm>
              <a:off x="5426685" y="1876427"/>
              <a:ext cx="1424153" cy="911002"/>
              <a:chOff x="4973948" y="1956883"/>
              <a:chExt cx="1120392" cy="716692"/>
            </a:xfrm>
          </p:grpSpPr>
          <p:pic>
            <p:nvPicPr>
              <p:cNvPr id="33" name="Graphic 32">
                <a:extLst>
                  <a:ext uri="{FF2B5EF4-FFF2-40B4-BE49-F238E27FC236}">
                    <a16:creationId xmlns:a16="http://schemas.microsoft.com/office/drawing/2014/main" id="{BB00B250-4088-4604-9C7D-4679AF6FD672}"/>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r="7659" b="14403"/>
              <a:stretch/>
            </p:blipFill>
            <p:spPr>
              <a:xfrm>
                <a:off x="4973948" y="1956883"/>
                <a:ext cx="566428" cy="600072"/>
              </a:xfrm>
              <a:prstGeom prst="rect">
                <a:avLst/>
              </a:prstGeom>
            </p:spPr>
          </p:pic>
          <p:pic>
            <p:nvPicPr>
              <p:cNvPr id="34" name="Graphic 33">
                <a:extLst>
                  <a:ext uri="{FF2B5EF4-FFF2-40B4-BE49-F238E27FC236}">
                    <a16:creationId xmlns:a16="http://schemas.microsoft.com/office/drawing/2014/main" id="{D48AB7AD-FC0F-4CF6-B7F8-5821492A310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28351" y="2235424"/>
                <a:ext cx="665989" cy="438151"/>
              </a:xfrm>
              <a:prstGeom prst="rect">
                <a:avLst/>
              </a:prstGeom>
            </p:spPr>
          </p:pic>
        </p:grpSp>
        <p:sp>
          <p:nvSpPr>
            <p:cNvPr id="32" name="TextBox 31">
              <a:extLst>
                <a:ext uri="{FF2B5EF4-FFF2-40B4-BE49-F238E27FC236}">
                  <a16:creationId xmlns:a16="http://schemas.microsoft.com/office/drawing/2014/main" id="{A530D24B-449A-429D-AE31-4C7771C0B98F}"/>
                </a:ext>
              </a:extLst>
            </p:cNvPr>
            <p:cNvSpPr txBox="1"/>
            <p:nvPr/>
          </p:nvSpPr>
          <p:spPr>
            <a:xfrm>
              <a:off x="6055134" y="2167705"/>
              <a:ext cx="870692" cy="4893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35" name="TextBox 34">
            <a:extLst>
              <a:ext uri="{FF2B5EF4-FFF2-40B4-BE49-F238E27FC236}">
                <a16:creationId xmlns:a16="http://schemas.microsoft.com/office/drawing/2014/main" id="{9F37C033-6570-463C-B1AC-86B93570262B}"/>
              </a:ext>
            </a:extLst>
          </p:cNvPr>
          <p:cNvSpPr txBox="1"/>
          <p:nvPr/>
        </p:nvSpPr>
        <p:spPr>
          <a:xfrm>
            <a:off x="6025852" y="2924070"/>
            <a:ext cx="722132" cy="321338"/>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white"/>
                </a:solidFill>
                <a:effectLst/>
                <a:uLnTx/>
                <a:uFillTx/>
                <a:latin typeface="Segoe UI Semilight"/>
                <a:ea typeface="+mn-ea"/>
                <a:cs typeface="+mn-cs"/>
              </a:rPr>
              <a:t>HTTPS</a:t>
            </a:r>
          </a:p>
        </p:txBody>
      </p:sp>
      <p:sp>
        <p:nvSpPr>
          <p:cNvPr id="36" name="TextBox 35">
            <a:extLst>
              <a:ext uri="{FF2B5EF4-FFF2-40B4-BE49-F238E27FC236}">
                <a16:creationId xmlns:a16="http://schemas.microsoft.com/office/drawing/2014/main" id="{E656D17D-3278-4ECC-9690-455CD2F48198}"/>
              </a:ext>
            </a:extLst>
          </p:cNvPr>
          <p:cNvSpPr txBox="1"/>
          <p:nvPr/>
        </p:nvSpPr>
        <p:spPr>
          <a:xfrm>
            <a:off x="6965774" y="4602068"/>
            <a:ext cx="2789438" cy="32133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white"/>
                </a:solidFill>
                <a:effectLst/>
                <a:uLnTx/>
                <a:uFillTx/>
                <a:latin typeface="Segoe UI Semilight"/>
                <a:ea typeface="+mn-ea"/>
                <a:cs typeface="+mn-cs"/>
              </a:rPr>
              <a:t>PowerShell / WMI over </a:t>
            </a:r>
            <a:r>
              <a:rPr kumimoji="0" lang="en-US" sz="1500" b="0" i="0" u="none" strike="noStrike" kern="1200" cap="none" spc="0" normalizeH="0" baseline="0" noProof="0" err="1">
                <a:ln>
                  <a:noFill/>
                </a:ln>
                <a:solidFill>
                  <a:prstClr val="white"/>
                </a:solidFill>
                <a:effectLst/>
                <a:uLnTx/>
                <a:uFillTx/>
                <a:latin typeface="Segoe UI Semilight"/>
                <a:ea typeface="+mn-ea"/>
                <a:cs typeface="+mn-cs"/>
              </a:rPr>
              <a:t>WinRM</a:t>
            </a:r>
            <a:endParaRPr kumimoji="0" lang="en-US" sz="1500" b="0" i="0" u="none" strike="noStrike" kern="1200" cap="none" spc="0" normalizeH="0" baseline="0" noProof="0">
              <a:ln>
                <a:noFill/>
              </a:ln>
              <a:solidFill>
                <a:prstClr val="white"/>
              </a:solidFill>
              <a:effectLst/>
              <a:uLnTx/>
              <a:uFillTx/>
              <a:latin typeface="Segoe UI Semilight"/>
              <a:ea typeface="+mn-ea"/>
              <a:cs typeface="+mn-cs"/>
            </a:endParaRPr>
          </a:p>
        </p:txBody>
      </p:sp>
      <p:pic>
        <p:nvPicPr>
          <p:cNvPr id="37" name="Picture 36">
            <a:extLst>
              <a:ext uri="{FF2B5EF4-FFF2-40B4-BE49-F238E27FC236}">
                <a16:creationId xmlns:a16="http://schemas.microsoft.com/office/drawing/2014/main" id="{7867286D-AE77-42DB-81F3-90541A484856}"/>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0" b="99227" l="10000" r="90000"/>
                    </a14:imgEffect>
                  </a14:imgLayer>
                </a14:imgProps>
              </a:ext>
            </a:extLst>
          </a:blip>
          <a:stretch>
            <a:fillRect/>
          </a:stretch>
        </p:blipFill>
        <p:spPr>
          <a:xfrm>
            <a:off x="6128060" y="2271050"/>
            <a:ext cx="352749" cy="235977"/>
          </a:xfrm>
          <a:prstGeom prst="rect">
            <a:avLst/>
          </a:prstGeom>
        </p:spPr>
      </p:pic>
      <p:sp>
        <p:nvSpPr>
          <p:cNvPr id="38" name="TextBox 37">
            <a:extLst>
              <a:ext uri="{FF2B5EF4-FFF2-40B4-BE49-F238E27FC236}">
                <a16:creationId xmlns:a16="http://schemas.microsoft.com/office/drawing/2014/main" id="{E3C5B2D1-4365-4821-99AA-038CDD68A84B}"/>
              </a:ext>
            </a:extLst>
          </p:cNvPr>
          <p:cNvSpPr txBox="1"/>
          <p:nvPr/>
        </p:nvSpPr>
        <p:spPr>
          <a:xfrm>
            <a:off x="3726756" y="2089659"/>
            <a:ext cx="1651191" cy="506833"/>
          </a:xfrm>
          <a:prstGeom prst="rect">
            <a:avLst/>
          </a:prstGeom>
          <a:noFill/>
        </p:spPr>
        <p:txBody>
          <a:bodyPr wrap="square" lIns="179285" tIns="143428" rIns="179285" bIns="143428"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light"/>
                <a:ea typeface="+mn-ea"/>
                <a:cs typeface="+mn-cs"/>
              </a:rPr>
              <a:t>Client browser</a:t>
            </a:r>
          </a:p>
        </p:txBody>
      </p:sp>
      <p:sp>
        <p:nvSpPr>
          <p:cNvPr id="39" name="TextBox 38">
            <a:extLst>
              <a:ext uri="{FF2B5EF4-FFF2-40B4-BE49-F238E27FC236}">
                <a16:creationId xmlns:a16="http://schemas.microsoft.com/office/drawing/2014/main" id="{A21F0141-4C3F-40AE-BB7D-6681370E6CDD}"/>
              </a:ext>
            </a:extLst>
          </p:cNvPr>
          <p:cNvSpPr txBox="1"/>
          <p:nvPr/>
        </p:nvSpPr>
        <p:spPr>
          <a:xfrm>
            <a:off x="2420472" y="5287068"/>
            <a:ext cx="1852926" cy="506833"/>
          </a:xfrm>
          <a:prstGeom prst="rect">
            <a:avLst/>
          </a:prstGeom>
          <a:noFill/>
        </p:spPr>
        <p:txBody>
          <a:bodyPr wrap="square" lIns="179285" tIns="143428" rIns="179285" bIns="143428"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light"/>
                <a:ea typeface="+mn-ea"/>
                <a:cs typeface="+mn-cs"/>
              </a:rPr>
              <a:t>Managed nodes</a:t>
            </a:r>
          </a:p>
        </p:txBody>
      </p:sp>
      <p:sp>
        <p:nvSpPr>
          <p:cNvPr id="3" name="Left Bracket 2">
            <a:extLst>
              <a:ext uri="{FF2B5EF4-FFF2-40B4-BE49-F238E27FC236}">
                <a16:creationId xmlns:a16="http://schemas.microsoft.com/office/drawing/2014/main" id="{ADBD8737-B823-4A21-AB18-617FD842A2B1}"/>
              </a:ext>
            </a:extLst>
          </p:cNvPr>
          <p:cNvSpPr/>
          <p:nvPr/>
        </p:nvSpPr>
        <p:spPr>
          <a:xfrm>
            <a:off x="3901148" y="3390406"/>
            <a:ext cx="132970" cy="1122619"/>
          </a:xfrm>
          <a:prstGeom prst="leftBracket">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0FFAAAE6-904F-42AE-8098-840A3C51E567}"/>
              </a:ext>
            </a:extLst>
          </p:cNvPr>
          <p:cNvSpPr txBox="1"/>
          <p:nvPr/>
        </p:nvSpPr>
        <p:spPr>
          <a:xfrm>
            <a:off x="2051039" y="3686607"/>
            <a:ext cx="1651191" cy="506833"/>
          </a:xfrm>
          <a:prstGeom prst="rect">
            <a:avLst/>
          </a:prstGeom>
          <a:noFill/>
        </p:spPr>
        <p:txBody>
          <a:bodyPr wrap="square" lIns="179285" tIns="143428" rIns="179285" bIns="143428"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Semilight"/>
                <a:ea typeface="+mn-ea"/>
                <a:cs typeface="+mn-cs"/>
              </a:rPr>
              <a:t>Honolulu</a:t>
            </a:r>
          </a:p>
        </p:txBody>
      </p:sp>
    </p:spTree>
    <p:extLst>
      <p:ext uri="{BB962C8B-B14F-4D97-AF65-F5344CB8AC3E}">
        <p14:creationId xmlns:p14="http://schemas.microsoft.com/office/powerpoint/2010/main" val="14196934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xit" presetSubtype="0" fill="hold"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xit" presetSubtype="0" fill="hold" nodeType="withEffect">
                                  <p:stCondLst>
                                    <p:cond delay="0"/>
                                  </p:stCondLst>
                                  <p:childTnLst>
                                    <p:animEffect transition="out" filter="fade">
                                      <p:cBhvr>
                                        <p:cTn id="73" dur="500"/>
                                        <p:tgtEl>
                                          <p:spTgt spid="11"/>
                                        </p:tgtEl>
                                      </p:cBhvr>
                                    </p:animEffect>
                                    <p:set>
                                      <p:cBhvr>
                                        <p:cTn id="74" dur="1" fill="hold">
                                          <p:stCondLst>
                                            <p:cond delay="499"/>
                                          </p:stCondLst>
                                        </p:cTn>
                                        <p:tgtEl>
                                          <p:spTgt spid="11"/>
                                        </p:tgtEl>
                                        <p:attrNameLst>
                                          <p:attrName>style.visibility</p:attrName>
                                        </p:attrNameLst>
                                      </p:cBhvr>
                                      <p:to>
                                        <p:strVal val="hidden"/>
                                      </p:to>
                                    </p:se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500"/>
                                        <p:tgtEl>
                                          <p:spTgt spid="26"/>
                                        </p:tgtEl>
                                      </p:cBhvr>
                                    </p:animEffect>
                                  </p:childTnLst>
                                </p:cTn>
                              </p:par>
                              <p:par>
                                <p:cTn id="86" presetID="10" presetClass="exit" presetSubtype="0" fill="hold" nodeType="withEffect">
                                  <p:stCondLst>
                                    <p:cond delay="0"/>
                                  </p:stCondLst>
                                  <p:childTnLst>
                                    <p:animEffect transition="out" filter="fade">
                                      <p:cBhvr>
                                        <p:cTn id="87" dur="500"/>
                                        <p:tgtEl>
                                          <p:spTgt spid="13"/>
                                        </p:tgtEl>
                                      </p:cBhvr>
                                    </p:animEffect>
                                    <p:set>
                                      <p:cBhvr>
                                        <p:cTn id="88" dur="1" fill="hold">
                                          <p:stCondLst>
                                            <p:cond delay="499"/>
                                          </p:stCondLst>
                                        </p:cTn>
                                        <p:tgtEl>
                                          <p:spTgt spid="13"/>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childTnLst>
                          </p:cTn>
                        </p:par>
                        <p:par>
                          <p:cTn id="92" fill="hold">
                            <p:stCondLst>
                              <p:cond delay="1500"/>
                            </p:stCondLst>
                            <p:childTnLst>
                              <p:par>
                                <p:cTn id="93" presetID="10" presetClass="entr" presetSubtype="0" fill="hold"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par>
                                <p:cTn id="96" presetID="10" presetClass="exit" presetSubtype="0" fill="hold" nodeType="with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0" presetClass="exit" presetSubtype="0" fill="hold" nodeType="withEffect">
                                  <p:stCondLst>
                                    <p:cond delay="0"/>
                                  </p:stCondLst>
                                  <p:childTnLst>
                                    <p:animEffect transition="out" filter="fade">
                                      <p:cBhvr>
                                        <p:cTn id="107" dur="500"/>
                                        <p:tgtEl>
                                          <p:spTgt spid="15"/>
                                        </p:tgtEl>
                                      </p:cBhvr>
                                    </p:animEffect>
                                    <p:set>
                                      <p:cBhvr>
                                        <p:cTn id="108" dur="1" fill="hold">
                                          <p:stCondLst>
                                            <p:cond delay="499"/>
                                          </p:stCondLst>
                                        </p:cTn>
                                        <p:tgtEl>
                                          <p:spTgt spid="15"/>
                                        </p:tgtEl>
                                        <p:attrNameLst>
                                          <p:attrName>style.visibility</p:attrName>
                                        </p:attrNameLst>
                                      </p:cBhvr>
                                      <p:to>
                                        <p:strVal val="hidden"/>
                                      </p:to>
                                    </p:set>
                                  </p:childTnLst>
                                </p:cTn>
                              </p:par>
                              <p:par>
                                <p:cTn id="109" presetID="10"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500"/>
                                        <p:tgtEl>
                                          <p:spTgt spid="22"/>
                                        </p:tgtEl>
                                      </p:cBhvr>
                                    </p:animEffect>
                                  </p:childTnLst>
                                </p:cTn>
                              </p:par>
                            </p:childTnLst>
                          </p:cTn>
                        </p:par>
                        <p:par>
                          <p:cTn id="112" fill="hold">
                            <p:stCondLst>
                              <p:cond delay="2500"/>
                            </p:stCondLst>
                            <p:childTnLst>
                              <p:par>
                                <p:cTn id="113" presetID="10" presetClass="entr" presetSubtype="0" fill="hold" nodeType="after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500"/>
                                        <p:tgtEl>
                                          <p:spTgt spid="29"/>
                                        </p:tgtEl>
                                      </p:cBhvr>
                                    </p:animEffect>
                                  </p:childTnLst>
                                </p:cTn>
                              </p:par>
                              <p:par>
                                <p:cTn id="116" presetID="10" presetClass="exit" presetSubtype="0" fill="hold" nodeType="withEffect">
                                  <p:stCondLst>
                                    <p:cond delay="0"/>
                                  </p:stCondLst>
                                  <p:childTnLst>
                                    <p:animEffect transition="out" filter="fade">
                                      <p:cBhvr>
                                        <p:cTn id="117" dur="500"/>
                                        <p:tgtEl>
                                          <p:spTgt spid="16"/>
                                        </p:tgtEl>
                                      </p:cBhvr>
                                    </p:animEffect>
                                    <p:set>
                                      <p:cBhvr>
                                        <p:cTn id="11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animBg="1"/>
      <p:bldP spid="21" grpId="0" animBg="1"/>
      <p:bldP spid="22" grpId="0" animBg="1"/>
      <p:bldP spid="23" grpId="0" animBg="1"/>
      <p:bldP spid="35" grpId="0"/>
      <p:bldP spid="36" grpId="0"/>
      <p:bldP spid="38" grpId="0"/>
      <p:bldP spid="39" grpId="0"/>
      <p:bldP spid="3" grpId="0" animBg="1"/>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C7AA-4848-443E-9C1C-3BF669C89536}"/>
              </a:ext>
            </a:extLst>
          </p:cNvPr>
          <p:cNvSpPr>
            <a:spLocks noGrp="1"/>
          </p:cNvSpPr>
          <p:nvPr>
            <p:ph type="title"/>
          </p:nvPr>
        </p:nvSpPr>
        <p:spPr>
          <a:xfrm>
            <a:off x="407427" y="1674141"/>
            <a:ext cx="11433119" cy="609398"/>
          </a:xfrm>
        </p:spPr>
        <p:txBody>
          <a:bodyPr/>
          <a:lstStyle/>
          <a:p>
            <a:pPr algn="ctr"/>
            <a:r>
              <a:rPr lang="en-GB" sz="4400" u="sng" dirty="0">
                <a:solidFill>
                  <a:srgbClr val="5B2C82"/>
                </a:solidFill>
              </a:rPr>
              <a:t>https://aka.ms/sarahnfp</a:t>
            </a:r>
          </a:p>
        </p:txBody>
      </p:sp>
      <p:pic>
        <p:nvPicPr>
          <p:cNvPr id="8" name="Graphic 7">
            <a:extLst>
              <a:ext uri="{FF2B5EF4-FFF2-40B4-BE49-F238E27FC236}">
                <a16:creationId xmlns:a16="http://schemas.microsoft.com/office/drawing/2014/main" id="{61DCD6FF-4CE0-411D-8F2F-7BEA7284E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613" y="2766887"/>
            <a:ext cx="10070773" cy="3615149"/>
          </a:xfrm>
          <a:prstGeom prst="rect">
            <a:avLst/>
          </a:prstGeom>
        </p:spPr>
      </p:pic>
      <p:sp>
        <p:nvSpPr>
          <p:cNvPr id="9" name="Rectangle 8">
            <a:extLst>
              <a:ext uri="{FF2B5EF4-FFF2-40B4-BE49-F238E27FC236}">
                <a16:creationId xmlns:a16="http://schemas.microsoft.com/office/drawing/2014/main" id="{09D2703E-B0F4-44E7-93DA-C451960C40AF}"/>
              </a:ext>
            </a:extLst>
          </p:cNvPr>
          <p:cNvSpPr/>
          <p:nvPr/>
        </p:nvSpPr>
        <p:spPr>
          <a:xfrm>
            <a:off x="746449" y="3250920"/>
            <a:ext cx="10748865" cy="2800767"/>
          </a:xfrm>
          <a:prstGeom prst="rect">
            <a:avLst/>
          </a:prstGeom>
        </p:spPr>
        <p:txBody>
          <a:bodyPr wrap="square">
            <a:spAutoFit/>
          </a:bodyPr>
          <a:lstStyle/>
          <a:p>
            <a:pPr algn="ctr"/>
            <a:r>
              <a:rPr lang="en-US" sz="4400" b="1" dirty="0">
                <a:solidFill>
                  <a:srgbClr val="5B2C82"/>
                </a:solidFill>
              </a:rPr>
              <a:t>Thank you | Q&amp;A</a:t>
            </a:r>
          </a:p>
          <a:p>
            <a:pPr algn="ctr"/>
            <a:endParaRPr lang="en-US" sz="4400" b="1" dirty="0">
              <a:solidFill>
                <a:srgbClr val="5B2C82"/>
              </a:solidFill>
            </a:endParaRPr>
          </a:p>
          <a:p>
            <a:pPr algn="ctr"/>
            <a:r>
              <a:rPr lang="en-US" sz="4400" b="1" dirty="0">
                <a:solidFill>
                  <a:srgbClr val="5B2C82"/>
                </a:solidFill>
              </a:rPr>
              <a:t>Sarah.Lean@Microsoft.com</a:t>
            </a:r>
          </a:p>
          <a:p>
            <a:pPr algn="ctr"/>
            <a:r>
              <a:rPr lang="en-US" sz="4400" b="1" dirty="0">
                <a:solidFill>
                  <a:srgbClr val="5B2C82"/>
                </a:solidFill>
              </a:rPr>
              <a:t>@</a:t>
            </a:r>
            <a:r>
              <a:rPr lang="en-US" sz="4400" b="1" dirty="0" err="1">
                <a:solidFill>
                  <a:srgbClr val="5B2C82"/>
                </a:solidFill>
              </a:rPr>
              <a:t>Techielass</a:t>
            </a:r>
            <a:endParaRPr lang="en-GB" sz="4400" b="1" dirty="0">
              <a:solidFill>
                <a:srgbClr val="5B2C82"/>
              </a:solidFill>
            </a:endParaRPr>
          </a:p>
        </p:txBody>
      </p:sp>
    </p:spTree>
    <p:extLst>
      <p:ext uri="{BB962C8B-B14F-4D97-AF65-F5344CB8AC3E}">
        <p14:creationId xmlns:p14="http://schemas.microsoft.com/office/powerpoint/2010/main" val="365308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xit" presetSubtype="4" fill="hold" nodeType="withEffect">
                                  <p:stCondLst>
                                    <p:cond delay="0"/>
                                  </p:stCondLst>
                                  <p:childTnLst>
                                    <p:anim calcmode="lin" valueType="num">
                                      <p:cBhvr additive="base">
                                        <p:cTn id="10" dur="500"/>
                                        <p:tgtEl>
                                          <p:spTgt spid="8"/>
                                        </p:tgtEl>
                                        <p:attrNameLst>
                                          <p:attrName>ppt_x</p:attrName>
                                        </p:attrNameLst>
                                      </p:cBhvr>
                                      <p:tavLst>
                                        <p:tav tm="0">
                                          <p:val>
                                            <p:strVal val="ppt_x"/>
                                          </p:val>
                                        </p:tav>
                                        <p:tav tm="100000">
                                          <p:val>
                                            <p:strVal val="ppt_x"/>
                                          </p:val>
                                        </p:tav>
                                      </p:tavLst>
                                    </p:anim>
                                    <p:anim calcmode="lin" valueType="num">
                                      <p:cBhvr additive="base">
                                        <p:cTn id="11" dur="500"/>
                                        <p:tgtEl>
                                          <p:spTgt spid="8"/>
                                        </p:tgtEl>
                                        <p:attrNameLst>
                                          <p:attrName>ppt_y</p:attrName>
                                        </p:attrNameLst>
                                      </p:cBhvr>
                                      <p:tavLst>
                                        <p:tav tm="0">
                                          <p:val>
                                            <p:strVal val="ppt_y"/>
                                          </p:val>
                                        </p:tav>
                                        <p:tav tm="100000">
                                          <p:val>
                                            <p:strVal val="1+ppt_h/2"/>
                                          </p:val>
                                        </p:tav>
                                      </p:tavLst>
                                    </p:anim>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5B69C2EC-D9C9-4FAC-A926-D20F796EF58A}"/>
              </a:ext>
            </a:extLst>
          </p:cNvPr>
          <p:cNvSpPr>
            <a:spLocks noGrp="1"/>
          </p:cNvSpPr>
          <p:nvPr>
            <p:ph type="title"/>
          </p:nvPr>
        </p:nvSpPr>
        <p:spPr>
          <a:xfrm>
            <a:off x="426425" y="222583"/>
            <a:ext cx="9373357" cy="758022"/>
          </a:xfrm>
        </p:spPr>
        <p:txBody>
          <a:bodyPr/>
          <a:lstStyle/>
          <a:p>
            <a:pPr lvl="0"/>
            <a:r>
              <a:rPr lang="en-US" dirty="0">
                <a:solidFill>
                  <a:srgbClr val="0078D7"/>
                </a:solidFill>
                <a:latin typeface="Segoe UI Semibold"/>
              </a:rPr>
              <a:t>Extended security updates for 2008 and 2008 R2 – free in Azure</a:t>
            </a:r>
          </a:p>
        </p:txBody>
      </p:sp>
      <p:cxnSp>
        <p:nvCxnSpPr>
          <p:cNvPr id="50" name="Straight Connector 49">
            <a:extLst>
              <a:ext uri="{FF2B5EF4-FFF2-40B4-BE49-F238E27FC236}">
                <a16:creationId xmlns:a16="http://schemas.microsoft.com/office/drawing/2014/main" id="{EDC40B97-DD1D-4F10-B2F9-D942BBC76E9B}"/>
              </a:ext>
            </a:extLst>
          </p:cNvPr>
          <p:cNvCxnSpPr>
            <a:cxnSpLocks/>
          </p:cNvCxnSpPr>
          <p:nvPr/>
        </p:nvCxnSpPr>
        <p:spPr bwMode="auto">
          <a:xfrm>
            <a:off x="4131937" y="2746812"/>
            <a:ext cx="0" cy="2324719"/>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703243-7D49-4401-AC88-4DD98F5F7AA7}"/>
              </a:ext>
            </a:extLst>
          </p:cNvPr>
          <p:cNvCxnSpPr>
            <a:cxnSpLocks/>
          </p:cNvCxnSpPr>
          <p:nvPr/>
        </p:nvCxnSpPr>
        <p:spPr bwMode="auto">
          <a:xfrm>
            <a:off x="5327925" y="2783614"/>
            <a:ext cx="0" cy="2287917"/>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DFAB7C-5231-490B-AE0E-A0DECF84256A}"/>
              </a:ext>
            </a:extLst>
          </p:cNvPr>
          <p:cNvCxnSpPr>
            <a:cxnSpLocks/>
          </p:cNvCxnSpPr>
          <p:nvPr/>
        </p:nvCxnSpPr>
        <p:spPr bwMode="auto">
          <a:xfrm>
            <a:off x="2956111" y="2761533"/>
            <a:ext cx="0" cy="2309998"/>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8EA4F54-30D0-4CBF-B1A1-C4C08C9BDEBD}"/>
              </a:ext>
            </a:extLst>
          </p:cNvPr>
          <p:cNvSpPr/>
          <p:nvPr/>
        </p:nvSpPr>
        <p:spPr bwMode="auto">
          <a:xfrm>
            <a:off x="2233351" y="4009800"/>
            <a:ext cx="3200680" cy="629386"/>
          </a:xfrm>
          <a:prstGeom prst="rect">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Extended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ends January 14, 2020</a:t>
            </a:r>
          </a:p>
        </p:txBody>
      </p:sp>
      <p:sp>
        <p:nvSpPr>
          <p:cNvPr id="58" name="Rectangle 57">
            <a:extLst>
              <a:ext uri="{FF2B5EF4-FFF2-40B4-BE49-F238E27FC236}">
                <a16:creationId xmlns:a16="http://schemas.microsoft.com/office/drawing/2014/main" id="{CA75E108-E7B5-4BFA-900A-84D096F5EEBA}"/>
              </a:ext>
            </a:extLst>
          </p:cNvPr>
          <p:cNvSpPr/>
          <p:nvPr/>
        </p:nvSpPr>
        <p:spPr>
          <a:xfrm>
            <a:off x="393096" y="4068026"/>
            <a:ext cx="1795695" cy="512935"/>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IN" sz="1372" b="0" i="0" u="none" strike="noStrike" kern="1200" cap="none" spc="0" normalizeH="0" baseline="0" noProof="0" dirty="0">
                <a:ln>
                  <a:noFill/>
                </a:ln>
                <a:solidFill>
                  <a:srgbClr val="000000"/>
                </a:solidFill>
                <a:effectLst/>
                <a:uLnTx/>
                <a:uFillTx/>
                <a:latin typeface="Segoe UI"/>
                <a:ea typeface="+mn-ea"/>
                <a:cs typeface="+mn-cs"/>
              </a:rPr>
              <a:t>Windows Server</a:t>
            </a:r>
            <a:br>
              <a:rPr kumimoji="0" lang="en-IN" sz="1372" b="0" i="0" u="none" strike="noStrike" kern="1200" cap="none" spc="0" normalizeH="0" baseline="0" noProof="0" dirty="0">
                <a:ln>
                  <a:noFill/>
                </a:ln>
                <a:solidFill>
                  <a:srgbClr val="000000"/>
                </a:solidFill>
                <a:effectLst/>
                <a:uLnTx/>
                <a:uFillTx/>
                <a:latin typeface="Segoe UI"/>
                <a:ea typeface="+mn-ea"/>
                <a:cs typeface="+mn-cs"/>
              </a:rPr>
            </a:br>
            <a:r>
              <a:rPr kumimoji="0" lang="en-IN" sz="1372" b="0" i="0" u="none" strike="noStrike" kern="1200" cap="none" spc="0" normalizeH="0" baseline="0" noProof="0" dirty="0">
                <a:ln>
                  <a:noFill/>
                </a:ln>
                <a:solidFill>
                  <a:srgbClr val="000000"/>
                </a:solidFill>
                <a:effectLst/>
                <a:uLnTx/>
                <a:uFillTx/>
                <a:latin typeface="Segoe UI"/>
                <a:ea typeface="+mn-ea"/>
                <a:cs typeface="+mn-cs"/>
              </a:rPr>
              <a:t>2008 and 2008 R2</a:t>
            </a:r>
          </a:p>
        </p:txBody>
      </p:sp>
      <p:sp>
        <p:nvSpPr>
          <p:cNvPr id="59" name="Rectangle 58">
            <a:extLst>
              <a:ext uri="{FF2B5EF4-FFF2-40B4-BE49-F238E27FC236}">
                <a16:creationId xmlns:a16="http://schemas.microsoft.com/office/drawing/2014/main" id="{E0C4AAA9-9CC8-4259-8979-7F2AF55B8B4C}"/>
              </a:ext>
            </a:extLst>
          </p:cNvPr>
          <p:cNvSpPr/>
          <p:nvPr/>
        </p:nvSpPr>
        <p:spPr>
          <a:xfrm>
            <a:off x="393778" y="3039065"/>
            <a:ext cx="1791621" cy="512935"/>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IN" sz="1372" b="0" i="0" u="none" strike="noStrike" kern="1200" cap="none" spc="0" normalizeH="0" baseline="0" noProof="0" dirty="0">
                <a:ln>
                  <a:noFill/>
                </a:ln>
                <a:solidFill>
                  <a:srgbClr val="000000"/>
                </a:solidFill>
                <a:effectLst/>
                <a:uLnTx/>
                <a:uFillTx/>
                <a:latin typeface="Segoe UI"/>
                <a:ea typeface="+mn-ea"/>
                <a:cs typeface="+mn-cs"/>
              </a:rPr>
              <a:t>SQL Server </a:t>
            </a:r>
            <a:br>
              <a:rPr kumimoji="0" lang="en-IN" sz="1372" b="0" i="0" u="none" strike="noStrike" kern="1200" cap="none" spc="0" normalizeH="0" baseline="0" noProof="0" dirty="0">
                <a:ln>
                  <a:noFill/>
                </a:ln>
                <a:solidFill>
                  <a:srgbClr val="000000"/>
                </a:solidFill>
                <a:effectLst/>
                <a:uLnTx/>
                <a:uFillTx/>
                <a:latin typeface="Segoe UI"/>
                <a:ea typeface="+mn-ea"/>
                <a:cs typeface="+mn-cs"/>
              </a:rPr>
            </a:br>
            <a:r>
              <a:rPr kumimoji="0" lang="en-IN" sz="1372" b="0" i="0" u="none" strike="noStrike" kern="1200" cap="none" spc="0" normalizeH="0" baseline="0" noProof="0" dirty="0">
                <a:ln>
                  <a:noFill/>
                </a:ln>
                <a:solidFill>
                  <a:srgbClr val="000000"/>
                </a:solidFill>
                <a:effectLst/>
                <a:uLnTx/>
                <a:uFillTx/>
                <a:latin typeface="Segoe UI"/>
                <a:ea typeface="+mn-ea"/>
                <a:cs typeface="+mn-cs"/>
              </a:rPr>
              <a:t>2008 and 2008 R2</a:t>
            </a:r>
          </a:p>
        </p:txBody>
      </p:sp>
      <p:sp>
        <p:nvSpPr>
          <p:cNvPr id="60" name="Rectangle 59">
            <a:extLst>
              <a:ext uri="{FF2B5EF4-FFF2-40B4-BE49-F238E27FC236}">
                <a16:creationId xmlns:a16="http://schemas.microsoft.com/office/drawing/2014/main" id="{4BFA5C7F-0C9E-4B54-BBA9-4740A309FFA2}"/>
              </a:ext>
            </a:extLst>
          </p:cNvPr>
          <p:cNvSpPr/>
          <p:nvPr/>
        </p:nvSpPr>
        <p:spPr bwMode="auto">
          <a:xfrm>
            <a:off x="2229957" y="2980839"/>
            <a:ext cx="2591115" cy="629386"/>
          </a:xfrm>
          <a:prstGeom prst="rect">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Extended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ends July 9, 2019</a:t>
            </a:r>
          </a:p>
        </p:txBody>
      </p:sp>
      <p:sp>
        <p:nvSpPr>
          <p:cNvPr id="61" name="Rectangle 60">
            <a:extLst>
              <a:ext uri="{FF2B5EF4-FFF2-40B4-BE49-F238E27FC236}">
                <a16:creationId xmlns:a16="http://schemas.microsoft.com/office/drawing/2014/main" id="{5377150A-30FE-49A0-920E-37A2811EE352}"/>
              </a:ext>
            </a:extLst>
          </p:cNvPr>
          <p:cNvSpPr/>
          <p:nvPr/>
        </p:nvSpPr>
        <p:spPr>
          <a:xfrm>
            <a:off x="2632947"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2018</a:t>
            </a:r>
          </a:p>
        </p:txBody>
      </p:sp>
      <p:sp>
        <p:nvSpPr>
          <p:cNvPr id="62" name="Rectangle 61">
            <a:extLst>
              <a:ext uri="{FF2B5EF4-FFF2-40B4-BE49-F238E27FC236}">
                <a16:creationId xmlns:a16="http://schemas.microsoft.com/office/drawing/2014/main" id="{9FFF1CD1-64EC-45D4-B091-0704A69B6B5A}"/>
              </a:ext>
            </a:extLst>
          </p:cNvPr>
          <p:cNvSpPr/>
          <p:nvPr/>
        </p:nvSpPr>
        <p:spPr>
          <a:xfrm>
            <a:off x="3810424"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2019</a:t>
            </a:r>
          </a:p>
        </p:txBody>
      </p:sp>
      <p:sp>
        <p:nvSpPr>
          <p:cNvPr id="63" name="Rectangle 62">
            <a:extLst>
              <a:ext uri="{FF2B5EF4-FFF2-40B4-BE49-F238E27FC236}">
                <a16:creationId xmlns:a16="http://schemas.microsoft.com/office/drawing/2014/main" id="{BF75721E-0778-4974-8893-3F3E934218B3}"/>
              </a:ext>
            </a:extLst>
          </p:cNvPr>
          <p:cNvSpPr/>
          <p:nvPr/>
        </p:nvSpPr>
        <p:spPr>
          <a:xfrm>
            <a:off x="5013809"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2020</a:t>
            </a:r>
          </a:p>
        </p:txBody>
      </p:sp>
      <p:sp>
        <p:nvSpPr>
          <p:cNvPr id="64" name="Rectangle 63">
            <a:extLst>
              <a:ext uri="{FF2B5EF4-FFF2-40B4-BE49-F238E27FC236}">
                <a16:creationId xmlns:a16="http://schemas.microsoft.com/office/drawing/2014/main" id="{6E44D814-C86B-4011-8590-D63D9753C563}"/>
              </a:ext>
            </a:extLst>
          </p:cNvPr>
          <p:cNvSpPr/>
          <p:nvPr/>
        </p:nvSpPr>
        <p:spPr bwMode="auto">
          <a:xfrm>
            <a:off x="429768" y="2581212"/>
            <a:ext cx="5220600" cy="289162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35611C67-5379-4807-9DE3-08CE16BFBF72}"/>
              </a:ext>
            </a:extLst>
          </p:cNvPr>
          <p:cNvSpPr/>
          <p:nvPr/>
        </p:nvSpPr>
        <p:spPr bwMode="auto">
          <a:xfrm>
            <a:off x="8169866" y="1529520"/>
            <a:ext cx="3171350" cy="241101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IaaS:</a:t>
            </a: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Move to Azure VMs, get 3 more years of extended security updates at no additional charge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PaaS:</a:t>
            </a: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Move SQL Server to Azure SQL Database Managed Instance (version free, fully managed, no patching needed)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Use Azure Hybrid Benefit to maximize on-premises investments</a:t>
            </a:r>
          </a:p>
        </p:txBody>
      </p:sp>
      <p:sp>
        <p:nvSpPr>
          <p:cNvPr id="20" name="Rectangle 19">
            <a:extLst>
              <a:ext uri="{FF2B5EF4-FFF2-40B4-BE49-F238E27FC236}">
                <a16:creationId xmlns:a16="http://schemas.microsoft.com/office/drawing/2014/main" id="{5F4F4B7A-15DB-4DCF-9B49-CD1476A3F6DD}"/>
              </a:ext>
            </a:extLst>
          </p:cNvPr>
          <p:cNvSpPr/>
          <p:nvPr/>
        </p:nvSpPr>
        <p:spPr bwMode="auto">
          <a:xfrm>
            <a:off x="8169866" y="4153425"/>
            <a:ext cx="3171350" cy="221121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Upgrade to current Windows Server/ SQL Server versions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OR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Buy 3 more years of extended security updates on 2008/2008 R2</a:t>
            </a:r>
          </a:p>
        </p:txBody>
      </p:sp>
      <p:sp>
        <p:nvSpPr>
          <p:cNvPr id="14" name="TextBox 13">
            <a:extLst>
              <a:ext uri="{FF2B5EF4-FFF2-40B4-BE49-F238E27FC236}">
                <a16:creationId xmlns:a16="http://schemas.microsoft.com/office/drawing/2014/main" id="{E5E59BE9-928E-4B97-B1F7-321F8AFA338E}"/>
              </a:ext>
            </a:extLst>
          </p:cNvPr>
          <p:cNvSpPr txBox="1"/>
          <p:nvPr/>
        </p:nvSpPr>
        <p:spPr>
          <a:xfrm>
            <a:off x="6084970" y="2392061"/>
            <a:ext cx="1977944" cy="5170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Migrate to Azure </a:t>
            </a:r>
          </a:p>
        </p:txBody>
      </p:sp>
      <p:sp>
        <p:nvSpPr>
          <p:cNvPr id="33" name="TextBox 32">
            <a:extLst>
              <a:ext uri="{FF2B5EF4-FFF2-40B4-BE49-F238E27FC236}">
                <a16:creationId xmlns:a16="http://schemas.microsoft.com/office/drawing/2014/main" id="{876D16DE-0219-496C-8557-3D4982869786}"/>
              </a:ext>
            </a:extLst>
          </p:cNvPr>
          <p:cNvSpPr txBox="1"/>
          <p:nvPr/>
        </p:nvSpPr>
        <p:spPr>
          <a:xfrm>
            <a:off x="6084970" y="5200340"/>
            <a:ext cx="1977944" cy="5170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Stay on-premises</a:t>
            </a:r>
          </a:p>
        </p:txBody>
      </p:sp>
      <p:grpSp>
        <p:nvGrpSpPr>
          <p:cNvPr id="11" name="Group 10">
            <a:extLst>
              <a:ext uri="{FF2B5EF4-FFF2-40B4-BE49-F238E27FC236}">
                <a16:creationId xmlns:a16="http://schemas.microsoft.com/office/drawing/2014/main" id="{21DCEC28-A39B-0E49-A6B9-91BFF8CCF136}"/>
              </a:ext>
            </a:extLst>
          </p:cNvPr>
          <p:cNvGrpSpPr/>
          <p:nvPr/>
        </p:nvGrpSpPr>
        <p:grpSpPr>
          <a:xfrm>
            <a:off x="5858557" y="2882984"/>
            <a:ext cx="2103120" cy="2288084"/>
            <a:chOff x="5858557" y="2929746"/>
            <a:chExt cx="2103120" cy="2288084"/>
          </a:xfrm>
        </p:grpSpPr>
        <p:cxnSp>
          <p:nvCxnSpPr>
            <p:cNvPr id="24" name="Connector: Elbow 23">
              <a:extLst>
                <a:ext uri="{FF2B5EF4-FFF2-40B4-BE49-F238E27FC236}">
                  <a16:creationId xmlns:a16="http://schemas.microsoft.com/office/drawing/2014/main" id="{B614A7BA-0932-406E-BA93-7FD1E0A70D47}"/>
                </a:ext>
              </a:extLst>
            </p:cNvPr>
            <p:cNvCxnSpPr>
              <a:cxnSpLocks/>
            </p:cNvCxnSpPr>
            <p:nvPr/>
          </p:nvCxnSpPr>
          <p:spPr>
            <a:xfrm>
              <a:off x="5858557" y="4120550"/>
              <a:ext cx="2103120" cy="1097280"/>
            </a:xfrm>
            <a:prstGeom prst="bentConnector3">
              <a:avLst>
                <a:gd name="adj1" fmla="val 22299"/>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Connector: Elbow 23">
              <a:extLst>
                <a:ext uri="{FF2B5EF4-FFF2-40B4-BE49-F238E27FC236}">
                  <a16:creationId xmlns:a16="http://schemas.microsoft.com/office/drawing/2014/main" id="{289BAAD1-BAB0-924F-8CF1-3534AD78CAAF}"/>
                </a:ext>
              </a:extLst>
            </p:cNvPr>
            <p:cNvCxnSpPr>
              <a:cxnSpLocks/>
            </p:cNvCxnSpPr>
            <p:nvPr/>
          </p:nvCxnSpPr>
          <p:spPr>
            <a:xfrm flipV="1">
              <a:off x="5858557" y="2929746"/>
              <a:ext cx="2103120" cy="1097280"/>
            </a:xfrm>
            <a:prstGeom prst="bentConnector3">
              <a:avLst>
                <a:gd name="adj1" fmla="val 22299"/>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7DFB964-CE34-4CA8-AB2E-EFAF03626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30" y="0"/>
            <a:ext cx="9350719" cy="6109136"/>
          </a:xfrm>
          <a:prstGeom prst="rect">
            <a:avLst/>
          </a:prstGeom>
        </p:spPr>
      </p:pic>
      <p:sp>
        <p:nvSpPr>
          <p:cNvPr id="4" name="Rectangle 3">
            <a:extLst>
              <a:ext uri="{FF2B5EF4-FFF2-40B4-BE49-F238E27FC236}">
                <a16:creationId xmlns:a16="http://schemas.microsoft.com/office/drawing/2014/main" id="{425FAA85-1E2E-43CD-B949-DB9E5F5012E8}"/>
              </a:ext>
            </a:extLst>
          </p:cNvPr>
          <p:cNvSpPr/>
          <p:nvPr/>
        </p:nvSpPr>
        <p:spPr>
          <a:xfrm>
            <a:off x="5522889" y="6109136"/>
            <a:ext cx="59513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sng" strike="noStrike" kern="1200" cap="none" spc="0" normalizeH="0" baseline="0" noProof="0" dirty="0">
                <a:ln>
                  <a:noFill/>
                </a:ln>
                <a:solidFill>
                  <a:srgbClr val="0070C0"/>
                </a:solidFill>
                <a:effectLst/>
                <a:uLnTx/>
                <a:uFillTx/>
                <a:latin typeface="Segoe UI"/>
                <a:ea typeface="+mn-ea"/>
                <a:cs typeface="+mn-cs"/>
              </a:rPr>
              <a:t>https://www.microsoft.com/upgradecenter</a:t>
            </a:r>
          </a:p>
        </p:txBody>
      </p:sp>
    </p:spTree>
    <p:extLst>
      <p:ext uri="{BB962C8B-B14F-4D97-AF65-F5344CB8AC3E}">
        <p14:creationId xmlns:p14="http://schemas.microsoft.com/office/powerpoint/2010/main" val="27580288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35869" y="4016819"/>
            <a:ext cx="11317144" cy="2394398"/>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p:txBody>
          <a:bodyPr/>
          <a:lstStyle/>
          <a:p>
            <a:r>
              <a:rPr lang="en-US"/>
              <a:t>Choice of tools for every stage and every requirement</a:t>
            </a:r>
          </a:p>
        </p:txBody>
      </p:sp>
      <p:sp>
        <p:nvSpPr>
          <p:cNvPr id="85" name="TextBox 84">
            <a:extLst>
              <a:ext uri="{FF2B5EF4-FFF2-40B4-BE49-F238E27FC236}">
                <a16:creationId xmlns:a16="http://schemas.microsoft.com/office/drawing/2014/main" id="{032E5EA9-93D9-4C57-A770-A7ADBF3EB6BA}"/>
              </a:ext>
            </a:extLst>
          </p:cNvPr>
          <p:cNvSpPr txBox="1"/>
          <p:nvPr/>
        </p:nvSpPr>
        <p:spPr>
          <a:xfrm>
            <a:off x="637954" y="978304"/>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a:ln w="3175">
                  <a:noFill/>
                </a:ln>
                <a:solidFill>
                  <a:srgbClr val="0078D4"/>
                </a:solidFill>
                <a:effectLst/>
                <a:uLnTx/>
                <a:uFillTx/>
                <a:latin typeface="Segoe UI Semibold"/>
                <a:ea typeface="+mn-ea"/>
                <a:cs typeface="Segoe UI" pitchFamily="34" charset="0"/>
              </a:rPr>
              <a:t>Goal is successful Azure migration: Pick the right tool for the job</a:t>
            </a:r>
          </a:p>
        </p:txBody>
      </p:sp>
      <p:grpSp>
        <p:nvGrpSpPr>
          <p:cNvPr id="4" name="Group 3">
            <a:extLst>
              <a:ext uri="{FF2B5EF4-FFF2-40B4-BE49-F238E27FC236}">
                <a16:creationId xmlns:a16="http://schemas.microsoft.com/office/drawing/2014/main" id="{B832D8AB-2901-4ED1-ABFD-BED932527F3A}"/>
              </a:ext>
            </a:extLst>
          </p:cNvPr>
          <p:cNvGrpSpPr/>
          <p:nvPr/>
        </p:nvGrpSpPr>
        <p:grpSpPr>
          <a:xfrm>
            <a:off x="852964" y="4214597"/>
            <a:ext cx="10750944" cy="211487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4426" y="4611498"/>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62078" y="412070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9521571" y="4613233"/>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63960" y="4105430"/>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12887" y="4092583"/>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a:ln w="3175">
                    <a:noFill/>
                  </a:ln>
                  <a:solidFill>
                    <a:srgbClr val="0078D4"/>
                  </a:solidFill>
                  <a:effectLst/>
                  <a:uLnTx/>
                  <a:uFillTx/>
                  <a:latin typeface="Segoe UI Semibold"/>
                  <a:ea typeface="+mn-ea"/>
                  <a:cs typeface="Segoe UI" pitchFamily="34" charset="0"/>
                </a:rPr>
                <a:t>We embrace ISV solutions</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61199" y="4752053"/>
              <a:ext cx="547258" cy="146802"/>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6"/>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6"/>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(e.g., Blueprint, Security Center, </a:t>
            </a:r>
            <a:b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6"/>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6"/>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646331"/>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Advisor </a:t>
            </a:r>
          </a:p>
        </p:txBody>
      </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62159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96946" y="4557433"/>
            <a:ext cx="641882" cy="70139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100">
            <a:extLst>
              <a:ext uri="{FF2B5EF4-FFF2-40B4-BE49-F238E27FC236}">
                <a16:creationId xmlns:a16="http://schemas.microsoft.com/office/drawing/2014/main" id="{B65CD66A-7A21-4B1A-ACF0-AB34031E2075}"/>
              </a:ext>
            </a:extLst>
          </p:cNvPr>
          <p:cNvGrpSpPr>
            <a:grpSpLocks noChangeAspect="1"/>
          </p:cNvGrpSpPr>
          <p:nvPr/>
        </p:nvGrpSpPr>
        <p:grpSpPr bwMode="auto">
          <a:xfrm>
            <a:off x="601610" y="1835709"/>
            <a:ext cx="479246" cy="477432"/>
            <a:chOff x="1887" y="3001"/>
            <a:chExt cx="264" cy="263"/>
          </a:xfrm>
          <a:solidFill>
            <a:schemeClr val="accent1"/>
          </a:solidFill>
        </p:grpSpPr>
        <p:sp>
          <p:nvSpPr>
            <p:cNvPr id="79" name="Freeform 101">
              <a:extLst>
                <a:ext uri="{FF2B5EF4-FFF2-40B4-BE49-F238E27FC236}">
                  <a16:creationId xmlns:a16="http://schemas.microsoft.com/office/drawing/2014/main" id="{F00E71A5-DB6C-4A3C-B462-20DDC8161103}"/>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102">
              <a:extLst>
                <a:ext uri="{FF2B5EF4-FFF2-40B4-BE49-F238E27FC236}">
                  <a16:creationId xmlns:a16="http://schemas.microsoft.com/office/drawing/2014/main" id="{399587E2-0721-4412-9FE0-EC9E71CC8012}"/>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03">
              <a:extLst>
                <a:ext uri="{FF2B5EF4-FFF2-40B4-BE49-F238E27FC236}">
                  <a16:creationId xmlns:a16="http://schemas.microsoft.com/office/drawing/2014/main" id="{E30A9F38-146F-484D-87AA-DD6CA99B6F40}"/>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918D9EA6-EEF1-471E-BC9C-1EC5B4F744BF}"/>
              </a:ext>
            </a:extLst>
          </p:cNvPr>
          <p:cNvGrpSpPr/>
          <p:nvPr/>
        </p:nvGrpSpPr>
        <p:grpSpPr>
          <a:xfrm>
            <a:off x="6280400" y="1957713"/>
            <a:ext cx="449453" cy="370137"/>
            <a:chOff x="10082121" y="5760490"/>
            <a:chExt cx="536745" cy="442025"/>
          </a:xfrm>
        </p:grpSpPr>
        <p:sp>
          <p:nvSpPr>
            <p:cNvPr id="87" name="Freeform 1403">
              <a:extLst>
                <a:ext uri="{FF2B5EF4-FFF2-40B4-BE49-F238E27FC236}">
                  <a16:creationId xmlns:a16="http://schemas.microsoft.com/office/drawing/2014/main" id="{BE73F428-A00B-443C-A1C7-CC13B34BB96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1404">
              <a:extLst>
                <a:ext uri="{FF2B5EF4-FFF2-40B4-BE49-F238E27FC236}">
                  <a16:creationId xmlns:a16="http://schemas.microsoft.com/office/drawing/2014/main" id="{2401CCBD-B908-40D7-87CE-60B0999CE0A6}"/>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1405">
              <a:extLst>
                <a:ext uri="{FF2B5EF4-FFF2-40B4-BE49-F238E27FC236}">
                  <a16:creationId xmlns:a16="http://schemas.microsoft.com/office/drawing/2014/main" id="{E9F9B60B-DC2E-4C62-892C-E074CC0E0D6A}"/>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1406">
              <a:extLst>
                <a:ext uri="{FF2B5EF4-FFF2-40B4-BE49-F238E27FC236}">
                  <a16:creationId xmlns:a16="http://schemas.microsoft.com/office/drawing/2014/main" id="{83E63C12-4047-4942-A648-5A99C38B7D6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407">
              <a:extLst>
                <a:ext uri="{FF2B5EF4-FFF2-40B4-BE49-F238E27FC236}">
                  <a16:creationId xmlns:a16="http://schemas.microsoft.com/office/drawing/2014/main" id="{DF19F689-A201-4D4C-9286-00602748D168}"/>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1408">
              <a:extLst>
                <a:ext uri="{FF2B5EF4-FFF2-40B4-BE49-F238E27FC236}">
                  <a16:creationId xmlns:a16="http://schemas.microsoft.com/office/drawing/2014/main" id="{1E675628-1DF9-42F4-B99F-31DD9590725C}"/>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F6DBDFD6-D8A6-4929-96D8-9BD84B958ED0}"/>
              </a:ext>
            </a:extLst>
          </p:cNvPr>
          <p:cNvGrpSpPr/>
          <p:nvPr/>
        </p:nvGrpSpPr>
        <p:grpSpPr>
          <a:xfrm>
            <a:off x="9053528" y="1944179"/>
            <a:ext cx="463869" cy="463869"/>
            <a:chOff x="8296082" y="2896589"/>
            <a:chExt cx="692371" cy="692371"/>
          </a:xfrm>
        </p:grpSpPr>
        <p:sp>
          <p:nvSpPr>
            <p:cNvPr id="112" name="Freeform 1054">
              <a:extLst>
                <a:ext uri="{FF2B5EF4-FFF2-40B4-BE49-F238E27FC236}">
                  <a16:creationId xmlns:a16="http://schemas.microsoft.com/office/drawing/2014/main" id="{9D21972B-65D8-4889-B202-718D84E40013}"/>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2048CDE6-65D7-48E9-B853-9EADB10A1E37}"/>
                </a:ext>
              </a:extLst>
            </p:cNvPr>
            <p:cNvSpPr>
              <a:spLocks noEditPoints="1"/>
            </p:cNvSpPr>
            <p:nvPr/>
          </p:nvSpPr>
          <p:spPr bwMode="auto">
            <a:xfrm>
              <a:off x="8550939" y="3149221"/>
              <a:ext cx="175807" cy="175807"/>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4" name="Send" title="Icon of a paper airplane">
            <a:extLst>
              <a:ext uri="{FF2B5EF4-FFF2-40B4-BE49-F238E27FC236}">
                <a16:creationId xmlns:a16="http://schemas.microsoft.com/office/drawing/2014/main" id="{6F1E3061-F4B1-49B6-BC3E-1FDFC79220F1}"/>
              </a:ext>
            </a:extLst>
          </p:cNvPr>
          <p:cNvSpPr>
            <a:spLocks noChangeAspect="1" noEditPoints="1"/>
          </p:cNvSpPr>
          <p:nvPr/>
        </p:nvSpPr>
        <p:spPr bwMode="auto">
          <a:xfrm>
            <a:off x="3401390" y="1975039"/>
            <a:ext cx="491097" cy="32857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accent2"/>
          </a:solidFill>
          <a:ln w="2222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8" name="Arrow: Chevron 87">
            <a:extLst>
              <a:ext uri="{FF2B5EF4-FFF2-40B4-BE49-F238E27FC236}">
                <a16:creationId xmlns:a16="http://schemas.microsoft.com/office/drawing/2014/main" id="{A57ACB99-29AD-4C7F-BB84-51566F86F4F5}"/>
              </a:ext>
            </a:extLst>
          </p:cNvPr>
          <p:cNvSpPr/>
          <p:nvPr/>
        </p:nvSpPr>
        <p:spPr bwMode="auto">
          <a:xfrm flipH="1">
            <a:off x="5277037" y="1952424"/>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32886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822" y="2084729"/>
            <a:ext cx="10455501" cy="1015663"/>
          </a:xfrm>
        </p:spPr>
        <p:txBody>
          <a:bodyPr/>
          <a:lstStyle/>
          <a:p>
            <a:pPr algn="l"/>
            <a:r>
              <a:rPr lang="en-US" sz="5400" dirty="0">
                <a:latin typeface="Segoe UI Light (Headings)"/>
              </a:rPr>
              <a:t>Azure Migrate</a:t>
            </a:r>
          </a:p>
        </p:txBody>
      </p:sp>
    </p:spTree>
    <p:extLst>
      <p:ext uri="{BB962C8B-B14F-4D97-AF65-F5344CB8AC3E}">
        <p14:creationId xmlns:p14="http://schemas.microsoft.com/office/powerpoint/2010/main" val="272229321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449E745-AB41-4F80-9ADB-736610C845F0}"/>
              </a:ext>
            </a:extLst>
          </p:cNvPr>
          <p:cNvSpPr/>
          <p:nvPr/>
        </p:nvSpPr>
        <p:spPr>
          <a:xfrm>
            <a:off x="588263" y="5528252"/>
            <a:ext cx="10995726"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VMware and Hyper-V (NEW!) assessments </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Windows and Linux assessments </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 Free, built in service </a:t>
            </a:r>
          </a:p>
        </p:txBody>
      </p:sp>
      <p:sp>
        <p:nvSpPr>
          <p:cNvPr id="5" name="Title 4">
            <a:extLst>
              <a:ext uri="{FF2B5EF4-FFF2-40B4-BE49-F238E27FC236}">
                <a16:creationId xmlns:a16="http://schemas.microsoft.com/office/drawing/2014/main" id="{F6BF71FE-2599-458F-812E-7924D8381646}"/>
              </a:ext>
            </a:extLst>
          </p:cNvPr>
          <p:cNvSpPr>
            <a:spLocks noGrp="1"/>
          </p:cNvSpPr>
          <p:nvPr>
            <p:ph type="title"/>
          </p:nvPr>
        </p:nvSpPr>
        <p:spPr>
          <a:xfrm>
            <a:off x="584200" y="457200"/>
            <a:ext cx="6188740" cy="1661993"/>
          </a:xfrm>
        </p:spPr>
        <p:txBody>
          <a:bodyPr vert="horz" wrap="square" lIns="0" tIns="0" rIns="0" bIns="0" rtlCol="0" anchor="t">
            <a:spAutoFit/>
          </a:bodyPr>
          <a:lstStyle/>
          <a:p>
            <a:pPr algn="l"/>
            <a:r>
              <a:rPr lang="en-US">
                <a:solidFill>
                  <a:schemeClr val="tx1"/>
                </a:solidFill>
              </a:rPr>
              <a:t>Assess your environments </a:t>
            </a:r>
            <a:br>
              <a:rPr lang="en-US">
                <a:solidFill>
                  <a:schemeClr val="tx1"/>
                </a:solidFill>
              </a:rPr>
            </a:br>
            <a:r>
              <a:rPr lang="en-US">
                <a:solidFill>
                  <a:schemeClr val="tx1"/>
                </a:solidFill>
              </a:rPr>
              <a:t>with Azure Migrate </a:t>
            </a:r>
            <a:br>
              <a:rPr lang="en-US">
                <a:solidFill>
                  <a:schemeClr val="tx1"/>
                </a:solidFill>
              </a:rPr>
            </a:br>
            <a:endParaRPr lang="en-US">
              <a:solidFill>
                <a:schemeClr val="tx1"/>
              </a:solidFill>
            </a:endParaRPr>
          </a:p>
        </p:txBody>
      </p:sp>
      <p:cxnSp>
        <p:nvCxnSpPr>
          <p:cNvPr id="14" name="Straight Connector 13">
            <a:extLst>
              <a:ext uri="{FF2B5EF4-FFF2-40B4-BE49-F238E27FC236}">
                <a16:creationId xmlns:a16="http://schemas.microsoft.com/office/drawing/2014/main" id="{448CB969-DAAE-44EB-A78F-47071229D60B}"/>
              </a:ext>
            </a:extLst>
          </p:cNvPr>
          <p:cNvCxnSpPr/>
          <p:nvPr/>
        </p:nvCxnSpPr>
        <p:spPr>
          <a:xfrm>
            <a:off x="778213" y="2799683"/>
            <a:ext cx="2204187" cy="0"/>
          </a:xfrm>
          <a:prstGeom prst="line">
            <a:avLst/>
          </a:prstGeom>
          <a:noFill/>
          <a:ln w="19050" cap="flat" cmpd="sng" algn="ctr">
            <a:solidFill>
              <a:schemeClr val="accent5"/>
            </a:solidFill>
            <a:prstDash val="solid"/>
            <a:headEnd type="none"/>
            <a:tailEnd type="none"/>
          </a:ln>
          <a:effectLst/>
        </p:spPr>
      </p:cxnSp>
      <p:cxnSp>
        <p:nvCxnSpPr>
          <p:cNvPr id="28" name="Straight Connector 27">
            <a:extLst>
              <a:ext uri="{FF2B5EF4-FFF2-40B4-BE49-F238E27FC236}">
                <a16:creationId xmlns:a16="http://schemas.microsoft.com/office/drawing/2014/main" id="{01DF4AC6-7A7E-44DC-9A2B-07D66C773482}"/>
              </a:ext>
            </a:extLst>
          </p:cNvPr>
          <p:cNvCxnSpPr/>
          <p:nvPr/>
        </p:nvCxnSpPr>
        <p:spPr>
          <a:xfrm>
            <a:off x="778213" y="3333175"/>
            <a:ext cx="2204187" cy="0"/>
          </a:xfrm>
          <a:prstGeom prst="line">
            <a:avLst/>
          </a:prstGeom>
          <a:noFill/>
          <a:ln w="19050" cap="flat" cmpd="sng" algn="ctr">
            <a:solidFill>
              <a:schemeClr val="accent5"/>
            </a:solidFill>
            <a:prstDash val="solid"/>
            <a:headEnd type="none"/>
            <a:tailEnd type="none"/>
          </a:ln>
          <a:effectLst/>
        </p:spPr>
      </p:cxnSp>
      <p:cxnSp>
        <p:nvCxnSpPr>
          <p:cNvPr id="29" name="Straight Connector 28">
            <a:extLst>
              <a:ext uri="{FF2B5EF4-FFF2-40B4-BE49-F238E27FC236}">
                <a16:creationId xmlns:a16="http://schemas.microsoft.com/office/drawing/2014/main" id="{9267503C-CC3C-480D-9594-1319787EA68C}"/>
              </a:ext>
            </a:extLst>
          </p:cNvPr>
          <p:cNvCxnSpPr/>
          <p:nvPr/>
        </p:nvCxnSpPr>
        <p:spPr>
          <a:xfrm>
            <a:off x="778213" y="4043732"/>
            <a:ext cx="2204187" cy="0"/>
          </a:xfrm>
          <a:prstGeom prst="line">
            <a:avLst/>
          </a:prstGeom>
          <a:noFill/>
          <a:ln w="19050" cap="flat" cmpd="sng" algn="ctr">
            <a:solidFill>
              <a:schemeClr val="accent5"/>
            </a:solidFill>
            <a:prstDash val="solid"/>
            <a:headEnd type="none"/>
            <a:tailEnd type="none"/>
          </a:ln>
          <a:effectLst/>
        </p:spPr>
      </p:cxnSp>
      <p:grpSp>
        <p:nvGrpSpPr>
          <p:cNvPr id="16" name="Group 15">
            <a:extLst>
              <a:ext uri="{FF2B5EF4-FFF2-40B4-BE49-F238E27FC236}">
                <a16:creationId xmlns:a16="http://schemas.microsoft.com/office/drawing/2014/main" id="{AB9EAC85-91CF-4144-84FD-A9359B8F7DCB}"/>
              </a:ext>
            </a:extLst>
          </p:cNvPr>
          <p:cNvGrpSpPr/>
          <p:nvPr/>
        </p:nvGrpSpPr>
        <p:grpSpPr>
          <a:xfrm>
            <a:off x="8630974" y="2973400"/>
            <a:ext cx="2204187" cy="1018027"/>
            <a:chOff x="9006915" y="2981323"/>
            <a:chExt cx="2204187" cy="1300242"/>
          </a:xfrm>
        </p:grpSpPr>
        <p:cxnSp>
          <p:nvCxnSpPr>
            <p:cNvPr id="30" name="Straight Connector 29">
              <a:extLst>
                <a:ext uri="{FF2B5EF4-FFF2-40B4-BE49-F238E27FC236}">
                  <a16:creationId xmlns:a16="http://schemas.microsoft.com/office/drawing/2014/main" id="{94F135B1-C554-44F9-B65E-0A2D635ABF9C}"/>
                </a:ext>
              </a:extLst>
            </p:cNvPr>
            <p:cNvCxnSpPr/>
            <p:nvPr/>
          </p:nvCxnSpPr>
          <p:spPr>
            <a:xfrm>
              <a:off x="9006915" y="2981323"/>
              <a:ext cx="2204187" cy="0"/>
            </a:xfrm>
            <a:prstGeom prst="line">
              <a:avLst/>
            </a:prstGeom>
            <a:noFill/>
            <a:ln w="19050" cap="flat" cmpd="sng" algn="ctr">
              <a:solidFill>
                <a:schemeClr val="accent5"/>
              </a:solidFill>
              <a:prstDash val="solid"/>
              <a:headEnd type="none"/>
              <a:tailEnd type="none"/>
            </a:ln>
            <a:effectLst/>
          </p:spPr>
        </p:cxnSp>
        <p:cxnSp>
          <p:nvCxnSpPr>
            <p:cNvPr id="34" name="Straight Connector 33">
              <a:extLst>
                <a:ext uri="{FF2B5EF4-FFF2-40B4-BE49-F238E27FC236}">
                  <a16:creationId xmlns:a16="http://schemas.microsoft.com/office/drawing/2014/main" id="{19581C76-AC0C-4B62-8DB7-F0CBD261F4BA}"/>
                </a:ext>
              </a:extLst>
            </p:cNvPr>
            <p:cNvCxnSpPr/>
            <p:nvPr/>
          </p:nvCxnSpPr>
          <p:spPr>
            <a:xfrm>
              <a:off x="9006915" y="3623233"/>
              <a:ext cx="2204187" cy="0"/>
            </a:xfrm>
            <a:prstGeom prst="line">
              <a:avLst/>
            </a:prstGeom>
            <a:noFill/>
            <a:ln w="19050" cap="flat" cmpd="sng" algn="ctr">
              <a:solidFill>
                <a:schemeClr val="accent5"/>
              </a:solidFill>
              <a:prstDash val="solid"/>
              <a:headEnd type="none"/>
              <a:tailEnd type="none"/>
            </a:ln>
            <a:effectLst/>
          </p:spPr>
        </p:cxnSp>
        <p:cxnSp>
          <p:nvCxnSpPr>
            <p:cNvPr id="35" name="Straight Connector 34">
              <a:extLst>
                <a:ext uri="{FF2B5EF4-FFF2-40B4-BE49-F238E27FC236}">
                  <a16:creationId xmlns:a16="http://schemas.microsoft.com/office/drawing/2014/main" id="{7C7B9D2B-9130-4974-8EDE-2B6019521E1B}"/>
                </a:ext>
              </a:extLst>
            </p:cNvPr>
            <p:cNvCxnSpPr/>
            <p:nvPr/>
          </p:nvCxnSpPr>
          <p:spPr>
            <a:xfrm>
              <a:off x="9006915" y="4281565"/>
              <a:ext cx="2204187" cy="0"/>
            </a:xfrm>
            <a:prstGeom prst="line">
              <a:avLst/>
            </a:prstGeom>
            <a:noFill/>
            <a:ln w="19050" cap="flat" cmpd="sng" algn="ctr">
              <a:solidFill>
                <a:schemeClr val="accent5"/>
              </a:solidFill>
              <a:prstDash val="solid"/>
              <a:headEnd type="none"/>
              <a:tailEnd type="none"/>
            </a:ln>
            <a:effectLst/>
          </p:spPr>
        </p:cxnSp>
      </p:grpSp>
      <p:grpSp>
        <p:nvGrpSpPr>
          <p:cNvPr id="2" name="Group 1">
            <a:extLst>
              <a:ext uri="{FF2B5EF4-FFF2-40B4-BE49-F238E27FC236}">
                <a16:creationId xmlns:a16="http://schemas.microsoft.com/office/drawing/2014/main" id="{444505BA-8ED4-40AB-B0C7-954001F42E48}"/>
              </a:ext>
            </a:extLst>
          </p:cNvPr>
          <p:cNvGrpSpPr/>
          <p:nvPr/>
        </p:nvGrpSpPr>
        <p:grpSpPr>
          <a:xfrm>
            <a:off x="778213" y="2177909"/>
            <a:ext cx="11058736" cy="2968004"/>
            <a:chOff x="778213" y="2177909"/>
            <a:chExt cx="11058736" cy="2968004"/>
          </a:xfrm>
        </p:grpSpPr>
        <p:grpSp>
          <p:nvGrpSpPr>
            <p:cNvPr id="7" name="Group 6">
              <a:extLst>
                <a:ext uri="{FF2B5EF4-FFF2-40B4-BE49-F238E27FC236}">
                  <a16:creationId xmlns:a16="http://schemas.microsoft.com/office/drawing/2014/main" id="{A5C369DB-48B0-4A19-953C-BEFFE3329533}"/>
                </a:ext>
              </a:extLst>
            </p:cNvPr>
            <p:cNvGrpSpPr/>
            <p:nvPr/>
          </p:nvGrpSpPr>
          <p:grpSpPr>
            <a:xfrm>
              <a:off x="8630974" y="2328445"/>
              <a:ext cx="3205975" cy="2817468"/>
              <a:chOff x="8985889" y="2343125"/>
              <a:chExt cx="3118852" cy="3363895"/>
            </a:xfrm>
          </p:grpSpPr>
          <p:sp>
            <p:nvSpPr>
              <p:cNvPr id="3" name="TextBox 2">
                <a:extLst>
                  <a:ext uri="{FF2B5EF4-FFF2-40B4-BE49-F238E27FC236}">
                    <a16:creationId xmlns:a16="http://schemas.microsoft.com/office/drawing/2014/main" id="{5BFE94A5-6D33-404C-9B64-5472C4EBC4CB}"/>
                  </a:ext>
                </a:extLst>
              </p:cNvPr>
              <p:cNvSpPr txBox="1"/>
              <p:nvPr/>
            </p:nvSpPr>
            <p:spPr>
              <a:xfrm>
                <a:off x="9024063" y="3276563"/>
                <a:ext cx="3080678" cy="29397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Rightsized Azure resource model </a:t>
                </a:r>
              </a:p>
            </p:txBody>
          </p:sp>
          <p:sp>
            <p:nvSpPr>
              <p:cNvPr id="15" name="TextBox 14">
                <a:extLst>
                  <a:ext uri="{FF2B5EF4-FFF2-40B4-BE49-F238E27FC236}">
                    <a16:creationId xmlns:a16="http://schemas.microsoft.com/office/drawing/2014/main" id="{700E44B7-1BD2-4A4B-89BF-26F432C1D3FA}"/>
                  </a:ext>
                </a:extLst>
              </p:cNvPr>
              <p:cNvSpPr txBox="1"/>
              <p:nvPr/>
            </p:nvSpPr>
            <p:spPr>
              <a:xfrm>
                <a:off x="8985889" y="3869682"/>
                <a:ext cx="3080678" cy="183733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cost estimates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dependency map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sp>
            <p:nvSpPr>
              <p:cNvPr id="18" name="TextBox 17">
                <a:extLst>
                  <a:ext uri="{FF2B5EF4-FFF2-40B4-BE49-F238E27FC236}">
                    <a16:creationId xmlns:a16="http://schemas.microsoft.com/office/drawing/2014/main" id="{27072F1D-8E9E-4BF2-859A-EA6667B20C66}"/>
                  </a:ext>
                </a:extLst>
              </p:cNvPr>
              <p:cNvSpPr txBox="1"/>
              <p:nvPr/>
            </p:nvSpPr>
            <p:spPr>
              <a:xfrm>
                <a:off x="9024063" y="2343125"/>
                <a:ext cx="3080678" cy="58794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suitability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(e.g., compatibility)</a:t>
                </a:r>
              </a:p>
            </p:txBody>
          </p:sp>
        </p:grpSp>
        <p:sp>
          <p:nvSpPr>
            <p:cNvPr id="4" name="TextBox 3">
              <a:extLst>
                <a:ext uri="{FF2B5EF4-FFF2-40B4-BE49-F238E27FC236}">
                  <a16:creationId xmlns:a16="http://schemas.microsoft.com/office/drawing/2014/main" id="{26F7A600-BC77-4728-B292-628BF0474DCA}"/>
                </a:ext>
              </a:extLst>
            </p:cNvPr>
            <p:cNvSpPr txBox="1"/>
            <p:nvPr/>
          </p:nvSpPr>
          <p:spPr>
            <a:xfrm>
              <a:off x="778213" y="2177909"/>
              <a:ext cx="3116292" cy="221599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performance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configuration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Applicable discounts and offers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(e.g., Azure Hybrid Benefit, RI)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Target Azure location</a:t>
              </a:r>
            </a:p>
          </p:txBody>
        </p:sp>
        <p:sp>
          <p:nvSpPr>
            <p:cNvPr id="33" name="TextBox 32">
              <a:extLst>
                <a:ext uri="{FF2B5EF4-FFF2-40B4-BE49-F238E27FC236}">
                  <a16:creationId xmlns:a16="http://schemas.microsoft.com/office/drawing/2014/main" id="{477E47C1-A408-4174-A96C-E1939B61070A}"/>
                </a:ext>
              </a:extLst>
            </p:cNvPr>
            <p:cNvSpPr txBox="1"/>
            <p:nvPr/>
          </p:nvSpPr>
          <p:spPr>
            <a:xfrm>
              <a:off x="4554979" y="3744538"/>
              <a:ext cx="3249261" cy="33752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Migrate</a:t>
              </a:r>
            </a:p>
          </p:txBody>
        </p:sp>
      </p:grpSp>
      <p:pic>
        <p:nvPicPr>
          <p:cNvPr id="122" name="Picture 2" descr="Image result for azure migrate logo">
            <a:hlinkClick r:id="rId3"/>
            <a:extLst>
              <a:ext uri="{FF2B5EF4-FFF2-40B4-BE49-F238E27FC236}">
                <a16:creationId xmlns:a16="http://schemas.microsoft.com/office/drawing/2014/main" id="{A2A76F30-84F2-4F8C-B6E5-E4D41C7A0C1E}"/>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192119" y="2408819"/>
            <a:ext cx="1974980" cy="1046093"/>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144DE7C3-BB9C-46AF-A4BC-1E2D13504FEE}"/>
              </a:ext>
            </a:extLst>
          </p:cNvPr>
          <p:cNvGrpSpPr/>
          <p:nvPr/>
        </p:nvGrpSpPr>
        <p:grpSpPr>
          <a:xfrm>
            <a:off x="8381928" y="0"/>
            <a:ext cx="3727216" cy="789805"/>
            <a:chOff x="8381928" y="527017"/>
            <a:chExt cx="3727216" cy="789805"/>
          </a:xfrm>
        </p:grpSpPr>
        <p:pic>
          <p:nvPicPr>
            <p:cNvPr id="37" name="Picture 36">
              <a:extLst>
                <a:ext uri="{FF2B5EF4-FFF2-40B4-BE49-F238E27FC236}">
                  <a16:creationId xmlns:a16="http://schemas.microsoft.com/office/drawing/2014/main" id="{F9AD7ED7-BD0D-4418-9C3E-6642095DEC2A}"/>
                </a:ext>
              </a:extLst>
            </p:cNvPr>
            <p:cNvPicPr>
              <a:picLocks noChangeAspect="1"/>
            </p:cNvPicPr>
            <p:nvPr/>
          </p:nvPicPr>
          <p:blipFill>
            <a:blip r:embed="rId5"/>
            <a:stretch>
              <a:fillRect/>
            </a:stretch>
          </p:blipFill>
          <p:spPr>
            <a:xfrm>
              <a:off x="8458619" y="707629"/>
              <a:ext cx="3650525" cy="368402"/>
            </a:xfrm>
            <a:prstGeom prst="rect">
              <a:avLst/>
            </a:prstGeom>
          </p:spPr>
        </p:pic>
        <p:grpSp>
          <p:nvGrpSpPr>
            <p:cNvPr id="38" name="Group 37">
              <a:extLst>
                <a:ext uri="{FF2B5EF4-FFF2-40B4-BE49-F238E27FC236}">
                  <a16:creationId xmlns:a16="http://schemas.microsoft.com/office/drawing/2014/main" id="{DF6CBCFB-E935-4A2C-A4B1-4933FEAF646E}"/>
                </a:ext>
              </a:extLst>
            </p:cNvPr>
            <p:cNvGrpSpPr/>
            <p:nvPr/>
          </p:nvGrpSpPr>
          <p:grpSpPr>
            <a:xfrm>
              <a:off x="8381928" y="527017"/>
              <a:ext cx="698600" cy="789805"/>
              <a:chOff x="7686729" y="-1"/>
              <a:chExt cx="698600" cy="789805"/>
            </a:xfrm>
          </p:grpSpPr>
          <p:grpSp>
            <p:nvGrpSpPr>
              <p:cNvPr id="39" name="Group 38">
                <a:extLst>
                  <a:ext uri="{FF2B5EF4-FFF2-40B4-BE49-F238E27FC236}">
                    <a16:creationId xmlns:a16="http://schemas.microsoft.com/office/drawing/2014/main" id="{F831B21F-73F9-4561-9965-CE81B1B06183}"/>
                  </a:ext>
                </a:extLst>
              </p:cNvPr>
              <p:cNvGrpSpPr/>
              <p:nvPr/>
            </p:nvGrpSpPr>
            <p:grpSpPr>
              <a:xfrm>
                <a:off x="7686729" y="-1"/>
                <a:ext cx="698600" cy="789805"/>
                <a:chOff x="8222943" y="259894"/>
                <a:chExt cx="698600" cy="789805"/>
              </a:xfrm>
            </p:grpSpPr>
            <p:sp>
              <p:nvSpPr>
                <p:cNvPr id="44" name="Rectangle 43">
                  <a:extLst>
                    <a:ext uri="{FF2B5EF4-FFF2-40B4-BE49-F238E27FC236}">
                      <a16:creationId xmlns:a16="http://schemas.microsoft.com/office/drawing/2014/main" id="{6E56F209-6CAC-4FDE-8EA8-2419B012E30E}"/>
                    </a:ext>
                  </a:extLst>
                </p:cNvPr>
                <p:cNvSpPr/>
                <p:nvPr/>
              </p:nvSpPr>
              <p:spPr bwMode="auto">
                <a:xfrm>
                  <a:off x="8240255" y="259894"/>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CB0214C4-2374-4394-B749-E184F703FB4F}"/>
                    </a:ext>
                  </a:extLst>
                </p:cNvPr>
                <p:cNvSpPr/>
                <p:nvPr/>
              </p:nvSpPr>
              <p:spPr bwMode="auto">
                <a:xfrm>
                  <a:off x="8222943" y="812358"/>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Assess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F8E41641-E06B-44EF-8E4C-031D9043ECB5}"/>
                  </a:ext>
                </a:extLst>
              </p:cNvPr>
              <p:cNvGrpSpPr>
                <a:grpSpLocks noChangeAspect="1"/>
              </p:cNvGrpSpPr>
              <p:nvPr/>
            </p:nvGrpSpPr>
            <p:grpSpPr bwMode="auto">
              <a:xfrm>
                <a:off x="7801460" y="97945"/>
                <a:ext cx="436745" cy="435094"/>
                <a:chOff x="1887" y="3039"/>
                <a:chExt cx="264" cy="263"/>
              </a:xfrm>
            </p:grpSpPr>
            <p:sp>
              <p:nvSpPr>
                <p:cNvPr id="41" name="Freeform 101">
                  <a:extLst>
                    <a:ext uri="{FF2B5EF4-FFF2-40B4-BE49-F238E27FC236}">
                      <a16:creationId xmlns:a16="http://schemas.microsoft.com/office/drawing/2014/main" id="{6B862588-F2B2-40D8-8698-05FD05FA0E22}"/>
                    </a:ext>
                  </a:extLst>
                </p:cNvPr>
                <p:cNvSpPr>
                  <a:spLocks/>
                </p:cNvSpPr>
                <p:nvPr/>
              </p:nvSpPr>
              <p:spPr bwMode="auto">
                <a:xfrm>
                  <a:off x="1970" y="3039"/>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02">
                  <a:extLst>
                    <a:ext uri="{FF2B5EF4-FFF2-40B4-BE49-F238E27FC236}">
                      <a16:creationId xmlns:a16="http://schemas.microsoft.com/office/drawing/2014/main" id="{26A9E814-E226-4838-9EAF-FEC48ADDEB0B}"/>
                    </a:ext>
                  </a:extLst>
                </p:cNvPr>
                <p:cNvSpPr>
                  <a:spLocks/>
                </p:cNvSpPr>
                <p:nvPr/>
              </p:nvSpPr>
              <p:spPr bwMode="auto">
                <a:xfrm>
                  <a:off x="1887" y="3187"/>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03">
                  <a:extLst>
                    <a:ext uri="{FF2B5EF4-FFF2-40B4-BE49-F238E27FC236}">
                      <a16:creationId xmlns:a16="http://schemas.microsoft.com/office/drawing/2014/main" id="{599F15CD-1BBF-4E86-88F4-418B1364B977}"/>
                    </a:ext>
                  </a:extLst>
                </p:cNvPr>
                <p:cNvSpPr>
                  <a:spLocks/>
                </p:cNvSpPr>
                <p:nvPr/>
              </p:nvSpPr>
              <p:spPr bwMode="auto">
                <a:xfrm>
                  <a:off x="1986" y="3055"/>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46" name="Arrow: Chevron 45">
            <a:extLst>
              <a:ext uri="{FF2B5EF4-FFF2-40B4-BE49-F238E27FC236}">
                <a16:creationId xmlns:a16="http://schemas.microsoft.com/office/drawing/2014/main" id="{9692637C-2493-4765-A2F1-3516B67C38F6}"/>
              </a:ext>
            </a:extLst>
          </p:cNvPr>
          <p:cNvSpPr/>
          <p:nvPr/>
        </p:nvSpPr>
        <p:spPr bwMode="auto">
          <a:xfrm>
            <a:off x="4270076" y="2791673"/>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Arrow: Chevron 46">
            <a:extLst>
              <a:ext uri="{FF2B5EF4-FFF2-40B4-BE49-F238E27FC236}">
                <a16:creationId xmlns:a16="http://schemas.microsoft.com/office/drawing/2014/main" id="{3C1C2580-7BF6-45A6-92E7-0D183F4CCBFB}"/>
              </a:ext>
            </a:extLst>
          </p:cNvPr>
          <p:cNvSpPr/>
          <p:nvPr/>
        </p:nvSpPr>
        <p:spPr bwMode="auto">
          <a:xfrm>
            <a:off x="7736236" y="2791673"/>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46015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3455-0027-4BC3-BAD1-EF7715C55F9B}"/>
              </a:ext>
            </a:extLst>
          </p:cNvPr>
          <p:cNvSpPr>
            <a:spLocks noGrp="1"/>
          </p:cNvSpPr>
          <p:nvPr>
            <p:ph type="title"/>
          </p:nvPr>
        </p:nvSpPr>
        <p:spPr/>
        <p:txBody>
          <a:bodyPr/>
          <a:lstStyle/>
          <a:p>
            <a:r>
              <a:rPr lang="en-US" dirty="0"/>
              <a:t>Appliance-based</a:t>
            </a:r>
          </a:p>
        </p:txBody>
      </p:sp>
      <p:sp>
        <p:nvSpPr>
          <p:cNvPr id="3" name="Text Placeholder 2">
            <a:extLst>
              <a:ext uri="{FF2B5EF4-FFF2-40B4-BE49-F238E27FC236}">
                <a16:creationId xmlns:a16="http://schemas.microsoft.com/office/drawing/2014/main" id="{EFCD638B-35A7-4523-B60A-FCA1B88418C5}"/>
              </a:ext>
            </a:extLst>
          </p:cNvPr>
          <p:cNvSpPr>
            <a:spLocks noGrp="1"/>
          </p:cNvSpPr>
          <p:nvPr>
            <p:ph type="body" sz="quarter" idx="10"/>
          </p:nvPr>
        </p:nvSpPr>
        <p:spPr>
          <a:xfrm>
            <a:off x="269303" y="1187963"/>
            <a:ext cx="11655078" cy="3656923"/>
          </a:xfrm>
        </p:spPr>
        <p:txBody>
          <a:bodyPr/>
          <a:lstStyle/>
          <a:p>
            <a:endParaRPr lang="en-US"/>
          </a:p>
          <a:p>
            <a:endParaRPr lang="en-US"/>
          </a:p>
          <a:p>
            <a:r>
              <a:rPr lang="en-US"/>
              <a:t>No pre-setting or pre-configuring a machine</a:t>
            </a:r>
          </a:p>
          <a:p>
            <a:endParaRPr lang="en-US"/>
          </a:p>
          <a:p>
            <a:r>
              <a:rPr lang="en-US"/>
              <a:t>No installation of pre-requisite software</a:t>
            </a:r>
          </a:p>
          <a:p>
            <a:endParaRPr lang="en-US"/>
          </a:p>
        </p:txBody>
      </p:sp>
    </p:spTree>
    <p:extLst>
      <p:ext uri="{BB962C8B-B14F-4D97-AF65-F5344CB8AC3E}">
        <p14:creationId xmlns:p14="http://schemas.microsoft.com/office/powerpoint/2010/main" val="151660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3.xml><?xml version="1.0" encoding="utf-8"?>
<a:theme xmlns:a="http://schemas.openxmlformats.org/drawingml/2006/main" name="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4.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8A1FA"/>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6.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7.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8.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9.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497</TotalTime>
  <Words>1595</Words>
  <Application>Microsoft Office PowerPoint</Application>
  <PresentationFormat>Widescreen</PresentationFormat>
  <Paragraphs>356</Paragraphs>
  <Slides>37</Slides>
  <Notes>31</Notes>
  <HiddenSlides>0</HiddenSlides>
  <MMClips>2</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37</vt:i4>
      </vt:variant>
    </vt:vector>
  </HeadingPairs>
  <TitlesOfParts>
    <vt:vector size="60" baseType="lpstr">
      <vt:lpstr>Arial</vt:lpstr>
      <vt:lpstr>Calibri</vt:lpstr>
      <vt:lpstr>Calibri Light</vt:lpstr>
      <vt:lpstr>Consolas</vt:lpstr>
      <vt:lpstr>Muli</vt:lpstr>
      <vt:lpstr>Muli Black</vt:lpstr>
      <vt:lpstr>Muli Regular</vt:lpstr>
      <vt:lpstr>Segoe Pro Semibold</vt:lpstr>
      <vt:lpstr>Segoe UI</vt:lpstr>
      <vt:lpstr>Segoe UI Light</vt:lpstr>
      <vt:lpstr>Segoe UI Light (Headings)</vt:lpstr>
      <vt:lpstr>Segoe UI Semibold</vt:lpstr>
      <vt:lpstr>Segoe UI Semilight</vt:lpstr>
      <vt:lpstr>Wingdings</vt:lpstr>
      <vt:lpstr>1_5-50203_Microsoft_Ignite_Template</vt:lpstr>
      <vt:lpstr>1_Ingnite18</vt:lpstr>
      <vt:lpstr>CoreySanders-Ignite</vt:lpstr>
      <vt:lpstr>1_Office Theme</vt:lpstr>
      <vt:lpstr>5-50113_Microsoft_Ready_Light_Template</vt:lpstr>
      <vt:lpstr>Azure Security Mgmt_2017 Template</vt:lpstr>
      <vt:lpstr>2_5-50109_Microsoft_Light_Template</vt:lpstr>
      <vt:lpstr>2_5-50203_Microsoft_Ignite_Template</vt:lpstr>
      <vt:lpstr>1_5-50109_Microsoft_Light_Template</vt:lpstr>
      <vt:lpstr>The Azure Migration Story</vt:lpstr>
      <vt:lpstr>PowerPoint Presentation</vt:lpstr>
      <vt:lpstr>PowerPoint Presentation</vt:lpstr>
      <vt:lpstr>Extended security updates for 2008 and 2008 R2 – free in Azure</vt:lpstr>
      <vt:lpstr>PowerPoint Presentation</vt:lpstr>
      <vt:lpstr>Choice of tools for every stage and every requirement</vt:lpstr>
      <vt:lpstr>Azure Migrate</vt:lpstr>
      <vt:lpstr>Assess your environments  with Azure Migrate  </vt:lpstr>
      <vt:lpstr>Appliance-based</vt:lpstr>
      <vt:lpstr>Light discovery</vt:lpstr>
      <vt:lpstr>PowerPoint Presentation</vt:lpstr>
      <vt:lpstr>Deep discovery</vt:lpstr>
      <vt:lpstr>Service Map </vt:lpstr>
      <vt:lpstr>Migration Assessment</vt:lpstr>
      <vt:lpstr>Supported Geographies</vt:lpstr>
      <vt:lpstr>Azure Site Recovery Migration</vt:lpstr>
      <vt:lpstr>Replicate on-premises Azure</vt:lpstr>
      <vt:lpstr>Replication for Hyper-V</vt:lpstr>
      <vt:lpstr>Replication for VMware</vt:lpstr>
      <vt:lpstr>Networking</vt:lpstr>
      <vt:lpstr>Compute</vt:lpstr>
      <vt:lpstr>Pricing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Admin Center Architecture</vt:lpstr>
      <vt:lpstr>https://aka.ms/sarahnfp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your datacentre transformation journey with Azure Migrate</dc:title>
  <dc:creator>Sarah Lean</dc:creator>
  <cp:lastModifiedBy>Sarah Lean</cp:lastModifiedBy>
  <cp:revision>1</cp:revision>
  <dcterms:created xsi:type="dcterms:W3CDTF">2019-03-29T09:07:09Z</dcterms:created>
  <dcterms:modified xsi:type="dcterms:W3CDTF">2019-03-29T17:24:42Z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salean@microsoft.com</vt:lpwstr>
  </property>
  <property fmtid="{D5CDD505-2E9C-101B-9397-08002B2CF9AE}" pid="5" name="MSIP_Label_f42aa342-8706-4288-bd11-ebb85995028c_SetDate">
    <vt:lpwstr>2019-03-29T09:10:31.4306394Z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dc9010f6-b1b2-476b-9b26-94b7bc168412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